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92" r:id="rId1"/>
  </p:sldMasterIdLst>
  <p:sldIdLst>
    <p:sldId id="256" r:id="rId2"/>
    <p:sldId id="257" r:id="rId3"/>
    <p:sldId id="258" r:id="rId4"/>
    <p:sldId id="261" r:id="rId5"/>
    <p:sldId id="259" r:id="rId6"/>
    <p:sldId id="262" r:id="rId7"/>
    <p:sldId id="263" r:id="rId8"/>
    <p:sldId id="264" r:id="rId9"/>
    <p:sldId id="260" r:id="rId10"/>
    <p:sldId id="265" r:id="rId11"/>
    <p:sldId id="266" r:id="rId12"/>
    <p:sldId id="267" r:id="rId13"/>
    <p:sldId id="268" r:id="rId14"/>
    <p:sldId id="269" r:id="rId15"/>
    <p:sldId id="270" r:id="rId1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10" d="100"/>
          <a:sy n="110" d="100"/>
        </p:scale>
        <p:origin x="-1110"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A4EB17E3-B782-4622-B4BD-A11D371B6A98}" type="datetimeFigureOut">
              <a:rPr lang="en-CA" smtClean="0"/>
              <a:t>17/07/2011</a:t>
            </a:fld>
            <a:endParaRPr lang="en-CA"/>
          </a:p>
        </p:txBody>
      </p:sp>
      <p:sp>
        <p:nvSpPr>
          <p:cNvPr id="19" name="Footer Placeholder 18"/>
          <p:cNvSpPr>
            <a:spLocks noGrp="1"/>
          </p:cNvSpPr>
          <p:nvPr>
            <p:ph type="ftr" sz="quarter" idx="11"/>
          </p:nvPr>
        </p:nvSpPr>
        <p:spPr/>
        <p:txBody>
          <a:bodyPr/>
          <a:lstStyle/>
          <a:p>
            <a:endParaRPr lang="en-CA"/>
          </a:p>
        </p:txBody>
      </p:sp>
      <p:sp>
        <p:nvSpPr>
          <p:cNvPr id="27" name="Slide Number Placeholder 26"/>
          <p:cNvSpPr>
            <a:spLocks noGrp="1"/>
          </p:cNvSpPr>
          <p:nvPr>
            <p:ph type="sldNum" sz="quarter" idx="12"/>
          </p:nvPr>
        </p:nvSpPr>
        <p:spPr/>
        <p:txBody>
          <a:bodyPr/>
          <a:lstStyle/>
          <a:p>
            <a:fld id="{F6EA2695-3057-4775-94A3-AFBE10221CBF}" type="slidenum">
              <a:rPr lang="en-CA" smtClean="0"/>
              <a:t>‹#›</a:t>
            </a:fld>
            <a:endParaRPr lang="en-CA"/>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A4EB17E3-B782-4622-B4BD-A11D371B6A98}" type="datetimeFigureOut">
              <a:rPr lang="en-CA" smtClean="0"/>
              <a:t>17/07/2011</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F6EA2695-3057-4775-94A3-AFBE10221CBF}" type="slidenum">
              <a:rPr lang="en-CA" smtClean="0"/>
              <a:t>‹#›</a:t>
            </a:fld>
            <a:endParaRPr lang="en-C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A4EB17E3-B782-4622-B4BD-A11D371B6A98}" type="datetimeFigureOut">
              <a:rPr lang="en-CA" smtClean="0"/>
              <a:t>17/07/2011</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F6EA2695-3057-4775-94A3-AFBE10221CBF}" type="slidenum">
              <a:rPr lang="en-CA" smtClean="0"/>
              <a:t>‹#›</a:t>
            </a:fld>
            <a:endParaRPr lang="en-C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A4EB17E3-B782-4622-B4BD-A11D371B6A98}" type="datetimeFigureOut">
              <a:rPr lang="en-CA" smtClean="0"/>
              <a:t>17/07/2011</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F6EA2695-3057-4775-94A3-AFBE10221CBF}" type="slidenum">
              <a:rPr lang="en-CA" smtClean="0"/>
              <a:t>‹#›</a:t>
            </a:fld>
            <a:endParaRPr lang="en-C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A4EB17E3-B782-4622-B4BD-A11D371B6A98}" type="datetimeFigureOut">
              <a:rPr lang="en-CA" smtClean="0"/>
              <a:t>17/07/2011</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F6EA2695-3057-4775-94A3-AFBE10221CBF}" type="slidenum">
              <a:rPr lang="en-CA" smtClean="0"/>
              <a:t>‹#›</a:t>
            </a:fld>
            <a:endParaRPr lang="en-CA"/>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A4EB17E3-B782-4622-B4BD-A11D371B6A98}" type="datetimeFigureOut">
              <a:rPr lang="en-CA" smtClean="0"/>
              <a:t>17/07/2011</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F6EA2695-3057-4775-94A3-AFBE10221CBF}" type="slidenum">
              <a:rPr lang="en-CA" smtClean="0"/>
              <a:t>‹#›</a:t>
            </a:fld>
            <a:endParaRPr lang="en-C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A4EB17E3-B782-4622-B4BD-A11D371B6A98}" type="datetimeFigureOut">
              <a:rPr lang="en-CA" smtClean="0"/>
              <a:t>17/07/2011</a:t>
            </a:fld>
            <a:endParaRPr lang="en-CA"/>
          </a:p>
        </p:txBody>
      </p:sp>
      <p:sp>
        <p:nvSpPr>
          <p:cNvPr id="8" name="Footer Placeholder 7"/>
          <p:cNvSpPr>
            <a:spLocks noGrp="1"/>
          </p:cNvSpPr>
          <p:nvPr>
            <p:ph type="ftr" sz="quarter" idx="11"/>
          </p:nvPr>
        </p:nvSpPr>
        <p:spPr/>
        <p:txBody>
          <a:bodyPr/>
          <a:lstStyle/>
          <a:p>
            <a:endParaRPr lang="en-CA"/>
          </a:p>
        </p:txBody>
      </p:sp>
      <p:sp>
        <p:nvSpPr>
          <p:cNvPr id="9" name="Slide Number Placeholder 8"/>
          <p:cNvSpPr>
            <a:spLocks noGrp="1"/>
          </p:cNvSpPr>
          <p:nvPr>
            <p:ph type="sldNum" sz="quarter" idx="12"/>
          </p:nvPr>
        </p:nvSpPr>
        <p:spPr/>
        <p:txBody>
          <a:bodyPr/>
          <a:lstStyle/>
          <a:p>
            <a:fld id="{F6EA2695-3057-4775-94A3-AFBE10221CBF}" type="slidenum">
              <a:rPr lang="en-CA" smtClean="0"/>
              <a:t>‹#›</a:t>
            </a:fld>
            <a:endParaRPr lang="en-C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A4EB17E3-B782-4622-B4BD-A11D371B6A98}" type="datetimeFigureOut">
              <a:rPr lang="en-CA" smtClean="0"/>
              <a:t>17/07/2011</a:t>
            </a:fld>
            <a:endParaRPr lang="en-CA"/>
          </a:p>
        </p:txBody>
      </p:sp>
      <p:sp>
        <p:nvSpPr>
          <p:cNvPr id="4" name="Footer Placeholder 3"/>
          <p:cNvSpPr>
            <a:spLocks noGrp="1"/>
          </p:cNvSpPr>
          <p:nvPr>
            <p:ph type="ftr" sz="quarter" idx="11"/>
          </p:nvPr>
        </p:nvSpPr>
        <p:spPr/>
        <p:txBody>
          <a:bodyPr/>
          <a:lstStyle/>
          <a:p>
            <a:endParaRPr lang="en-CA"/>
          </a:p>
        </p:txBody>
      </p:sp>
      <p:sp>
        <p:nvSpPr>
          <p:cNvPr id="5" name="Slide Number Placeholder 4"/>
          <p:cNvSpPr>
            <a:spLocks noGrp="1"/>
          </p:cNvSpPr>
          <p:nvPr>
            <p:ph type="sldNum" sz="quarter" idx="12"/>
          </p:nvPr>
        </p:nvSpPr>
        <p:spPr/>
        <p:txBody>
          <a:bodyPr/>
          <a:lstStyle/>
          <a:p>
            <a:fld id="{F6EA2695-3057-4775-94A3-AFBE10221CBF}" type="slidenum">
              <a:rPr lang="en-CA" smtClean="0"/>
              <a:t>‹#›</a:t>
            </a:fld>
            <a:endParaRPr lang="en-C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4EB17E3-B782-4622-B4BD-A11D371B6A98}" type="datetimeFigureOut">
              <a:rPr lang="en-CA" smtClean="0"/>
              <a:t>17/07/2011</a:t>
            </a:fld>
            <a:endParaRPr lang="en-CA"/>
          </a:p>
        </p:txBody>
      </p:sp>
      <p:sp>
        <p:nvSpPr>
          <p:cNvPr id="3" name="Footer Placeholder 2"/>
          <p:cNvSpPr>
            <a:spLocks noGrp="1"/>
          </p:cNvSpPr>
          <p:nvPr>
            <p:ph type="ftr" sz="quarter" idx="11"/>
          </p:nvPr>
        </p:nvSpPr>
        <p:spPr/>
        <p:txBody>
          <a:bodyPr/>
          <a:lstStyle/>
          <a:p>
            <a:endParaRPr lang="en-CA"/>
          </a:p>
        </p:txBody>
      </p:sp>
      <p:sp>
        <p:nvSpPr>
          <p:cNvPr id="4" name="Slide Number Placeholder 3"/>
          <p:cNvSpPr>
            <a:spLocks noGrp="1"/>
          </p:cNvSpPr>
          <p:nvPr>
            <p:ph type="sldNum" sz="quarter" idx="12"/>
          </p:nvPr>
        </p:nvSpPr>
        <p:spPr/>
        <p:txBody>
          <a:bodyPr/>
          <a:lstStyle/>
          <a:p>
            <a:fld id="{F6EA2695-3057-4775-94A3-AFBE10221CBF}" type="slidenum">
              <a:rPr lang="en-CA" smtClean="0"/>
              <a:t>‹#›</a:t>
            </a:fld>
            <a:endParaRPr lang="en-C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A4EB17E3-B782-4622-B4BD-A11D371B6A98}" type="datetimeFigureOut">
              <a:rPr lang="en-CA" smtClean="0"/>
              <a:t>17/07/2011</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F6EA2695-3057-4775-94A3-AFBE10221CBF}" type="slidenum">
              <a:rPr lang="en-CA" smtClean="0"/>
              <a:t>‹#›</a:t>
            </a:fld>
            <a:endParaRPr lang="en-C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A4EB17E3-B782-4622-B4BD-A11D371B6A98}" type="datetimeFigureOut">
              <a:rPr lang="en-CA" smtClean="0"/>
              <a:t>17/07/2011</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a:xfrm>
            <a:off x="8077200" y="6356350"/>
            <a:ext cx="609600" cy="365125"/>
          </a:xfrm>
        </p:spPr>
        <p:txBody>
          <a:bodyPr/>
          <a:lstStyle/>
          <a:p>
            <a:fld id="{F6EA2695-3057-4775-94A3-AFBE10221CBF}" type="slidenum">
              <a:rPr lang="en-CA" smtClean="0"/>
              <a:t>‹#›</a:t>
            </a:fld>
            <a:endParaRPr lang="en-CA"/>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A4EB17E3-B782-4622-B4BD-A11D371B6A98}" type="datetimeFigureOut">
              <a:rPr lang="en-CA" smtClean="0"/>
              <a:t>17/07/2011</a:t>
            </a:fld>
            <a:endParaRPr lang="en-CA"/>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CA"/>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F6EA2695-3057-4775-94A3-AFBE10221CBF}" type="slidenum">
              <a:rPr lang="en-CA" smtClean="0"/>
              <a:t>‹#›</a:t>
            </a:fld>
            <a:endParaRPr lang="en-CA"/>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793" r:id="rId1"/>
    <p:sldLayoutId id="2147483794" r:id="rId2"/>
    <p:sldLayoutId id="2147483795" r:id="rId3"/>
    <p:sldLayoutId id="2147483796" r:id="rId4"/>
    <p:sldLayoutId id="2147483797" r:id="rId5"/>
    <p:sldLayoutId id="2147483798" r:id="rId6"/>
    <p:sldLayoutId id="2147483799" r:id="rId7"/>
    <p:sldLayoutId id="2147483800" r:id="rId8"/>
    <p:sldLayoutId id="2147483801" r:id="rId9"/>
    <p:sldLayoutId id="2147483802" r:id="rId10"/>
    <p:sldLayoutId id="2147483803"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4.emf"/><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25.emf"/><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8" Type="http://schemas.openxmlformats.org/officeDocument/2006/relationships/image" Target="../media/image30.emf"/><Relationship Id="rId3" Type="http://schemas.openxmlformats.org/officeDocument/2006/relationships/image" Target="../media/image27.jpeg"/><Relationship Id="rId7" Type="http://schemas.openxmlformats.org/officeDocument/2006/relationships/image" Target="../media/image29.jpeg"/><Relationship Id="rId2" Type="http://schemas.openxmlformats.org/officeDocument/2006/relationships/image" Target="../media/image26.emf"/><Relationship Id="rId1" Type="http://schemas.openxmlformats.org/officeDocument/2006/relationships/slideLayout" Target="../slideLayouts/slideLayout2.xml"/><Relationship Id="rId6" Type="http://schemas.openxmlformats.org/officeDocument/2006/relationships/image" Target="../media/image7.emf"/><Relationship Id="rId5" Type="http://schemas.openxmlformats.org/officeDocument/2006/relationships/image" Target="../media/image28.png"/><Relationship Id="rId4" Type="http://schemas.openxmlformats.org/officeDocument/2006/relationships/image" Target="../media/image5.emf"/></Relationships>
</file>

<file path=ppt/slides/_rels/slide13.xml.rels><?xml version="1.0" encoding="UTF-8" standalone="yes"?>
<Relationships xmlns="http://schemas.openxmlformats.org/package/2006/relationships"><Relationship Id="rId2" Type="http://schemas.openxmlformats.org/officeDocument/2006/relationships/image" Target="../media/image31.emf"/><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hyperlink" Target="http://dwb.unl.edu/chemistry/microscale/MScale26.html" TargetMode="External"/><Relationship Id="rId7" Type="http://schemas.openxmlformats.org/officeDocument/2006/relationships/image" Target="../media/image35.gif"/><Relationship Id="rId2" Type="http://schemas.openxmlformats.org/officeDocument/2006/relationships/hyperlink" Target="http://www.youtube.com/watch?v=VTmfQUNLlMY" TargetMode="External"/><Relationship Id="rId1" Type="http://schemas.openxmlformats.org/officeDocument/2006/relationships/slideLayout" Target="../slideLayouts/slideLayout2.xml"/><Relationship Id="rId6" Type="http://schemas.openxmlformats.org/officeDocument/2006/relationships/hyperlink" Target="http://www.youtube.com/watch?v=xTIzMaSDZ3k" TargetMode="External"/><Relationship Id="rId5" Type="http://schemas.openxmlformats.org/officeDocument/2006/relationships/image" Target="../media/image34.emf"/><Relationship Id="rId4" Type="http://schemas.openxmlformats.org/officeDocument/2006/relationships/image" Target="../media/image33.emf"/></Relationships>
</file>

<file path=ppt/slides/_rels/slide2.xml.rels><?xml version="1.0" encoding="UTF-8" standalone="yes"?>
<Relationships xmlns="http://schemas.openxmlformats.org/package/2006/relationships"><Relationship Id="rId8" Type="http://schemas.openxmlformats.org/officeDocument/2006/relationships/image" Target="../media/image10.emf"/><Relationship Id="rId3" Type="http://schemas.openxmlformats.org/officeDocument/2006/relationships/image" Target="../media/image5.emf"/><Relationship Id="rId7" Type="http://schemas.openxmlformats.org/officeDocument/2006/relationships/image" Target="../media/image9.emf"/><Relationship Id="rId2" Type="http://schemas.openxmlformats.org/officeDocument/2006/relationships/image" Target="../media/image4.emf"/><Relationship Id="rId1" Type="http://schemas.openxmlformats.org/officeDocument/2006/relationships/slideLayout" Target="../slideLayouts/slideLayout2.xml"/><Relationship Id="rId6" Type="http://schemas.openxmlformats.org/officeDocument/2006/relationships/image" Target="../media/image8.emf"/><Relationship Id="rId11" Type="http://schemas.openxmlformats.org/officeDocument/2006/relationships/hyperlink" Target="http://www.rathergood.com/soluble" TargetMode="External"/><Relationship Id="rId5" Type="http://schemas.openxmlformats.org/officeDocument/2006/relationships/image" Target="../media/image7.emf"/><Relationship Id="rId10" Type="http://schemas.openxmlformats.org/officeDocument/2006/relationships/image" Target="../media/image12.jpeg"/><Relationship Id="rId4" Type="http://schemas.openxmlformats.org/officeDocument/2006/relationships/image" Target="../media/image6.emf"/><Relationship Id="rId9" Type="http://schemas.openxmlformats.org/officeDocument/2006/relationships/image" Target="../media/image11.emf"/></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3.em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4.emf"/><Relationship Id="rId2" Type="http://schemas.openxmlformats.org/officeDocument/2006/relationships/hyperlink" Target="http://www.youtube.com/watch?v=WayviQkusxI&amp;feature=related"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8" Type="http://schemas.openxmlformats.org/officeDocument/2006/relationships/image" Target="../media/image21.emf"/><Relationship Id="rId3" Type="http://schemas.openxmlformats.org/officeDocument/2006/relationships/image" Target="../media/image16.emf"/><Relationship Id="rId7" Type="http://schemas.openxmlformats.org/officeDocument/2006/relationships/image" Target="../media/image20.emf"/><Relationship Id="rId2" Type="http://schemas.openxmlformats.org/officeDocument/2006/relationships/image" Target="../media/image15.emf"/><Relationship Id="rId1" Type="http://schemas.openxmlformats.org/officeDocument/2006/relationships/slideLayout" Target="../slideLayouts/slideLayout2.xml"/><Relationship Id="rId6" Type="http://schemas.openxmlformats.org/officeDocument/2006/relationships/image" Target="../media/image19.emf"/><Relationship Id="rId5" Type="http://schemas.openxmlformats.org/officeDocument/2006/relationships/image" Target="../media/image18.emf"/><Relationship Id="rId4" Type="http://schemas.openxmlformats.org/officeDocument/2006/relationships/image" Target="../media/image17.emf"/><Relationship Id="rId9" Type="http://schemas.openxmlformats.org/officeDocument/2006/relationships/image" Target="../media/image22.emf"/></Relationships>
</file>

<file path=ppt/slides/_rels/slide8.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hyperlink" Target="http://www.siraze.net/chemistry/sezennur/subjects/experiment/017.pdf" TargetMode="Externa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23.em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CA" dirty="0" smtClean="0"/>
              <a:t> </a:t>
            </a:r>
            <a:endParaRPr lang="en-CA" dirty="0"/>
          </a:p>
        </p:txBody>
      </p:sp>
      <p:sp>
        <p:nvSpPr>
          <p:cNvPr id="3" name="Subtitle 2"/>
          <p:cNvSpPr>
            <a:spLocks noGrp="1"/>
          </p:cNvSpPr>
          <p:nvPr>
            <p:ph type="subTitle" idx="1"/>
          </p:nvPr>
        </p:nvSpPr>
        <p:spPr/>
        <p:txBody>
          <a:bodyPr/>
          <a:lstStyle/>
          <a:p>
            <a:r>
              <a:rPr lang="en-CA" dirty="0" smtClean="0"/>
              <a:t>SOLUTIONS AND SOLUBILITY</a:t>
            </a:r>
          </a:p>
          <a:p>
            <a:r>
              <a:rPr lang="en-CA" dirty="0" smtClean="0"/>
              <a:t>SCH3U</a:t>
            </a:r>
          </a:p>
          <a:p>
            <a:r>
              <a:rPr lang="en-CA" dirty="0" smtClean="0"/>
              <a:t>Holly </a:t>
            </a:r>
            <a:r>
              <a:rPr lang="en-CA" dirty="0" err="1" smtClean="0"/>
              <a:t>Grandy</a:t>
            </a:r>
            <a:endParaRPr lang="en-CA" dirty="0"/>
          </a:p>
        </p:txBody>
      </p:sp>
      <p:pic>
        <p:nvPicPr>
          <p:cNvPr id="1027" name="Picture 3" descr="C:\Users\501ST GENERAL\AppData\Local\Microsoft\Windows\Temporary Internet Files\Low\Content.IE5\CHPOP3UY\MC900441715[1].PNG"/>
          <p:cNvPicPr>
            <a:picLocks noChangeAspect="1" noChangeArrowheads="1"/>
          </p:cNvPicPr>
          <p:nvPr/>
        </p:nvPicPr>
        <p:blipFill>
          <a:blip r:embed="rId2" cstate="print"/>
          <a:srcRect/>
          <a:stretch>
            <a:fillRect/>
          </a:stretch>
        </p:blipFill>
        <p:spPr bwMode="auto">
          <a:xfrm>
            <a:off x="683568" y="3573016"/>
            <a:ext cx="2664296" cy="2664296"/>
          </a:xfrm>
          <a:prstGeom prst="rect">
            <a:avLst/>
          </a:prstGeom>
          <a:noFill/>
        </p:spPr>
      </p:pic>
      <p:pic>
        <p:nvPicPr>
          <p:cNvPr id="9" name="Picture 2"/>
          <p:cNvPicPr>
            <a:picLocks noChangeAspect="1" noChangeArrowheads="1"/>
          </p:cNvPicPr>
          <p:nvPr/>
        </p:nvPicPr>
        <p:blipFill>
          <a:blip r:embed="rId3" cstate="print"/>
          <a:srcRect/>
          <a:stretch>
            <a:fillRect/>
          </a:stretch>
        </p:blipFill>
        <p:spPr bwMode="auto">
          <a:xfrm>
            <a:off x="5436096" y="548680"/>
            <a:ext cx="2448272" cy="225241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Homework</a:t>
            </a:r>
            <a:endParaRPr lang="en-CA" dirty="0"/>
          </a:p>
        </p:txBody>
      </p:sp>
      <p:sp>
        <p:nvSpPr>
          <p:cNvPr id="3" name="Content Placeholder 2"/>
          <p:cNvSpPr>
            <a:spLocks noGrp="1"/>
          </p:cNvSpPr>
          <p:nvPr>
            <p:ph idx="1"/>
          </p:nvPr>
        </p:nvSpPr>
        <p:spPr>
          <a:xfrm>
            <a:off x="539552" y="3212976"/>
            <a:ext cx="7715200" cy="1133480"/>
          </a:xfrm>
        </p:spPr>
        <p:txBody>
          <a:bodyPr>
            <a:noAutofit/>
          </a:bodyPr>
          <a:lstStyle/>
          <a:p>
            <a:r>
              <a:rPr lang="en-CA" sz="4000" dirty="0" smtClean="0">
                <a:solidFill>
                  <a:srgbClr val="7030A0"/>
                </a:solidFill>
              </a:rPr>
              <a:t>Based on what you observed and discussed today, explain how the lava lamp demo worked.</a:t>
            </a:r>
            <a:endParaRPr lang="en-CA" sz="4000" dirty="0">
              <a:solidFill>
                <a:srgbClr val="7030A0"/>
              </a:solidFill>
            </a:endParaRPr>
          </a:p>
        </p:txBody>
      </p:sp>
      <p:pic>
        <p:nvPicPr>
          <p:cNvPr id="8194" name="Picture 2"/>
          <p:cNvPicPr>
            <a:picLocks noChangeAspect="1" noChangeArrowheads="1"/>
          </p:cNvPicPr>
          <p:nvPr/>
        </p:nvPicPr>
        <p:blipFill>
          <a:blip r:embed="rId2" cstate="print"/>
          <a:srcRect/>
          <a:stretch>
            <a:fillRect/>
          </a:stretch>
        </p:blipFill>
        <p:spPr bwMode="auto">
          <a:xfrm>
            <a:off x="4788024" y="332656"/>
            <a:ext cx="3096344" cy="1584176"/>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Student Difficulties</a:t>
            </a:r>
            <a:endParaRPr lang="en-CA" dirty="0"/>
          </a:p>
        </p:txBody>
      </p:sp>
      <p:sp>
        <p:nvSpPr>
          <p:cNvPr id="3" name="Content Placeholder 2"/>
          <p:cNvSpPr>
            <a:spLocks noGrp="1"/>
          </p:cNvSpPr>
          <p:nvPr>
            <p:ph idx="1"/>
          </p:nvPr>
        </p:nvSpPr>
        <p:spPr/>
        <p:txBody>
          <a:bodyPr>
            <a:normAutofit fontScale="70000" lnSpcReduction="20000"/>
          </a:bodyPr>
          <a:lstStyle/>
          <a:p>
            <a:pPr lvl="0"/>
            <a:r>
              <a:rPr lang="en-CA" dirty="0" smtClean="0"/>
              <a:t>Understanding the distinction between the terms clear and colourless. Show copper II </a:t>
            </a:r>
            <a:r>
              <a:rPr lang="en-CA" dirty="0" err="1" smtClean="0"/>
              <a:t>sulfate</a:t>
            </a:r>
            <a:r>
              <a:rPr lang="en-CA" dirty="0" smtClean="0"/>
              <a:t> solution and sodium chloride solution. Ask which solution is colourless (sodium chloride) and which solution is clear (both).  Point out a solution should always be clear because it is transparent, but it can be coloured or colourless.</a:t>
            </a:r>
          </a:p>
          <a:p>
            <a:pPr lvl="0"/>
            <a:r>
              <a:rPr lang="en-CA" dirty="0" smtClean="0"/>
              <a:t>Thinking that increasing the temperature of a solution increases the solubility of gas solutes but in fact, it decreases. The secret to keeping pop fizzy is to keep it cold. The higher the temperature, the less the carbon dioxide molecules will dissolve.</a:t>
            </a:r>
          </a:p>
          <a:p>
            <a:pPr lvl="0"/>
            <a:r>
              <a:rPr lang="en-CA" dirty="0" smtClean="0"/>
              <a:t>Reading and understanding solubility tables; use a mnemonic “CHOPS NAAA” </a:t>
            </a:r>
            <a:r>
              <a:rPr lang="en-CA" sz="2300" dirty="0" smtClean="0"/>
              <a:t>CHOPS = carbonates</a:t>
            </a:r>
            <a:r>
              <a:rPr lang="en-CA" sz="2300" dirty="0" smtClean="0"/>
              <a:t>, hydroxides, oxides, </a:t>
            </a:r>
            <a:r>
              <a:rPr lang="en-CA" sz="2300" dirty="0" smtClean="0"/>
              <a:t>phosphates &amp; sulphides  are mostly insoluble </a:t>
            </a:r>
          </a:p>
          <a:p>
            <a:pPr lvl="0">
              <a:buNone/>
            </a:pPr>
            <a:r>
              <a:rPr lang="en-CA" dirty="0" smtClean="0"/>
              <a:t>     </a:t>
            </a:r>
            <a:r>
              <a:rPr lang="en-CA" sz="2300" dirty="0" smtClean="0"/>
              <a:t>NAAA = nitrates</a:t>
            </a:r>
            <a:r>
              <a:rPr lang="en-CA" sz="2300" dirty="0" smtClean="0"/>
              <a:t>, acetates, alkali </a:t>
            </a:r>
            <a:r>
              <a:rPr lang="en-CA" sz="2300" dirty="0" smtClean="0"/>
              <a:t>metals &amp; </a:t>
            </a:r>
            <a:r>
              <a:rPr lang="en-CA" sz="2300" dirty="0" smtClean="0"/>
              <a:t>ammonium </a:t>
            </a:r>
            <a:r>
              <a:rPr lang="en-CA" sz="2300" dirty="0" smtClean="0"/>
              <a:t>are mostly soluble</a:t>
            </a:r>
          </a:p>
          <a:p>
            <a:pPr lvl="0">
              <a:buNone/>
            </a:pPr>
            <a:r>
              <a:rPr lang="en-CA" dirty="0" smtClean="0"/>
              <a:t> </a:t>
            </a:r>
            <a:r>
              <a:rPr lang="en-CA" dirty="0" smtClean="0"/>
              <a:t>      *have </a:t>
            </a:r>
            <a:r>
              <a:rPr lang="en-CA" dirty="0" smtClean="0"/>
              <a:t>students create a VIP to remember rules and steps</a:t>
            </a:r>
          </a:p>
          <a:p>
            <a:pPr lvl="0"/>
            <a:r>
              <a:rPr lang="en-CA" dirty="0" smtClean="0"/>
              <a:t>Determining whether a solvent/solute is polar or </a:t>
            </a:r>
            <a:r>
              <a:rPr lang="en-CA" dirty="0" err="1" smtClean="0"/>
              <a:t>nonpolar</a:t>
            </a:r>
            <a:r>
              <a:rPr lang="en-CA" dirty="0" smtClean="0"/>
              <a:t>; review intermolecular forces, draw Lewis structures of the solvents, make molecular models of solutes or </a:t>
            </a:r>
            <a:r>
              <a:rPr lang="en-CA" dirty="0" smtClean="0"/>
              <a:t>do </a:t>
            </a:r>
            <a:r>
              <a:rPr lang="en-CA" dirty="0" smtClean="0"/>
              <a:t>polar and </a:t>
            </a:r>
            <a:r>
              <a:rPr lang="en-CA" dirty="0" err="1" smtClean="0"/>
              <a:t>nonpolar</a:t>
            </a:r>
            <a:r>
              <a:rPr lang="en-CA" dirty="0" smtClean="0"/>
              <a:t> solvents lab </a:t>
            </a:r>
            <a:r>
              <a:rPr lang="en-CA" dirty="0" smtClean="0"/>
              <a:t>(listed in summary)</a:t>
            </a:r>
            <a:endParaRPr lang="en-CA" dirty="0" smtClean="0"/>
          </a:p>
          <a:p>
            <a:endParaRPr lang="en-CA" dirty="0"/>
          </a:p>
        </p:txBody>
      </p:sp>
      <p:pic>
        <p:nvPicPr>
          <p:cNvPr id="9218" name="Picture 2"/>
          <p:cNvPicPr>
            <a:picLocks noChangeAspect="1" noChangeArrowheads="1"/>
          </p:cNvPicPr>
          <p:nvPr/>
        </p:nvPicPr>
        <p:blipFill>
          <a:blip r:embed="rId2" cstate="print"/>
          <a:srcRect/>
          <a:stretch>
            <a:fillRect/>
          </a:stretch>
        </p:blipFill>
        <p:spPr bwMode="auto">
          <a:xfrm>
            <a:off x="6156176" y="548680"/>
            <a:ext cx="1512168" cy="1368152"/>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CA" dirty="0" smtClean="0"/>
              <a:t>Practical Applications &amp; Societal</a:t>
            </a:r>
            <a:br>
              <a:rPr lang="en-CA" dirty="0" smtClean="0"/>
            </a:br>
            <a:r>
              <a:rPr lang="en-CA" dirty="0" smtClean="0"/>
              <a:t>Implications  </a:t>
            </a:r>
            <a:endParaRPr lang="en-CA" dirty="0"/>
          </a:p>
        </p:txBody>
      </p:sp>
      <p:sp>
        <p:nvSpPr>
          <p:cNvPr id="3" name="Content Placeholder 2"/>
          <p:cNvSpPr>
            <a:spLocks noGrp="1"/>
          </p:cNvSpPr>
          <p:nvPr>
            <p:ph idx="1"/>
          </p:nvPr>
        </p:nvSpPr>
        <p:spPr>
          <a:xfrm>
            <a:off x="457200" y="1935480"/>
            <a:ext cx="7283152" cy="3293720"/>
          </a:xfrm>
        </p:spPr>
        <p:txBody>
          <a:bodyPr>
            <a:normAutofit fontScale="85000" lnSpcReduction="10000"/>
          </a:bodyPr>
          <a:lstStyle/>
          <a:p>
            <a:r>
              <a:rPr lang="en-CA" dirty="0" smtClean="0"/>
              <a:t>changes </a:t>
            </a:r>
            <a:r>
              <a:rPr lang="en-CA" dirty="0" smtClean="0"/>
              <a:t>in temperature or atmospheric pressure affect the solubility of oxygen in lake water  </a:t>
            </a:r>
          </a:p>
          <a:p>
            <a:r>
              <a:rPr lang="en-CA" dirty="0" smtClean="0"/>
              <a:t> </a:t>
            </a:r>
            <a:r>
              <a:rPr lang="en-CA" dirty="0" smtClean="0"/>
              <a:t>contents/effects of traditional cleaning solvents vs. “</a:t>
            </a:r>
            <a:r>
              <a:rPr lang="en-CA" dirty="0" smtClean="0"/>
              <a:t>green” solvents</a:t>
            </a:r>
            <a:endParaRPr lang="en-CA" dirty="0" smtClean="0"/>
          </a:p>
          <a:p>
            <a:r>
              <a:rPr lang="en-CA" dirty="0" smtClean="0"/>
              <a:t>water treatment; reducing </a:t>
            </a:r>
            <a:r>
              <a:rPr lang="en-CA" dirty="0" smtClean="0"/>
              <a:t>individual </a:t>
            </a:r>
            <a:r>
              <a:rPr lang="en-CA" dirty="0" smtClean="0"/>
              <a:t>“</a:t>
            </a:r>
            <a:r>
              <a:rPr lang="en-CA" dirty="0" smtClean="0"/>
              <a:t>water </a:t>
            </a:r>
            <a:r>
              <a:rPr lang="en-CA" dirty="0" smtClean="0"/>
              <a:t>footprint”</a:t>
            </a:r>
            <a:endParaRPr lang="en-CA" dirty="0" smtClean="0"/>
          </a:p>
          <a:p>
            <a:r>
              <a:rPr lang="en-CA" dirty="0" smtClean="0"/>
              <a:t>reactions </a:t>
            </a:r>
            <a:r>
              <a:rPr lang="en-CA" dirty="0" smtClean="0"/>
              <a:t>in the human body all occur in </a:t>
            </a:r>
            <a:r>
              <a:rPr lang="en-CA" dirty="0" smtClean="0"/>
              <a:t>solution</a:t>
            </a:r>
          </a:p>
          <a:p>
            <a:r>
              <a:rPr lang="en-CA" dirty="0" smtClean="0"/>
              <a:t>IV </a:t>
            </a:r>
            <a:r>
              <a:rPr lang="en-CA" dirty="0" smtClean="0"/>
              <a:t>solutions consist of glucose and water </a:t>
            </a:r>
          </a:p>
          <a:p>
            <a:r>
              <a:rPr lang="en-CA" dirty="0" smtClean="0"/>
              <a:t>alloys </a:t>
            </a:r>
            <a:r>
              <a:rPr lang="en-CA" dirty="0" smtClean="0"/>
              <a:t>such as steel, brass and bronze </a:t>
            </a:r>
            <a:r>
              <a:rPr lang="en-CA" dirty="0" smtClean="0"/>
              <a:t>have </a:t>
            </a:r>
            <a:r>
              <a:rPr lang="en-CA" dirty="0" smtClean="0"/>
              <a:t>industrial and commercial applications</a:t>
            </a:r>
          </a:p>
          <a:p>
            <a:endParaRPr lang="en-CA" dirty="0"/>
          </a:p>
        </p:txBody>
      </p:sp>
      <p:pic>
        <p:nvPicPr>
          <p:cNvPr id="10242" name="Picture 2"/>
          <p:cNvPicPr>
            <a:picLocks noChangeAspect="1" noChangeArrowheads="1"/>
          </p:cNvPicPr>
          <p:nvPr/>
        </p:nvPicPr>
        <p:blipFill>
          <a:blip r:embed="rId2" cstate="print"/>
          <a:srcRect/>
          <a:stretch>
            <a:fillRect/>
          </a:stretch>
        </p:blipFill>
        <p:spPr bwMode="auto">
          <a:xfrm>
            <a:off x="827584" y="5157192"/>
            <a:ext cx="1440160" cy="936104"/>
          </a:xfrm>
          <a:prstGeom prst="rect">
            <a:avLst/>
          </a:prstGeom>
          <a:noFill/>
          <a:ln w="9525">
            <a:noFill/>
            <a:miter lim="800000"/>
            <a:headEnd/>
            <a:tailEnd/>
          </a:ln>
          <a:effectLst/>
        </p:spPr>
      </p:pic>
      <p:sp>
        <p:nvSpPr>
          <p:cNvPr id="5" name="Multiply 4"/>
          <p:cNvSpPr/>
          <p:nvPr/>
        </p:nvSpPr>
        <p:spPr>
          <a:xfrm>
            <a:off x="1043608" y="5157192"/>
            <a:ext cx="914400" cy="914400"/>
          </a:xfrm>
          <a:prstGeom prst="mathMultiply">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pic>
        <p:nvPicPr>
          <p:cNvPr id="10243" name="Picture 3"/>
          <p:cNvPicPr>
            <a:picLocks noChangeAspect="1" noChangeArrowheads="1"/>
          </p:cNvPicPr>
          <p:nvPr/>
        </p:nvPicPr>
        <p:blipFill>
          <a:blip r:embed="rId3" cstate="print"/>
          <a:srcRect/>
          <a:stretch>
            <a:fillRect/>
          </a:stretch>
        </p:blipFill>
        <p:spPr bwMode="auto">
          <a:xfrm>
            <a:off x="7380312" y="1124744"/>
            <a:ext cx="937033" cy="936104"/>
          </a:xfrm>
          <a:prstGeom prst="rect">
            <a:avLst/>
          </a:prstGeom>
          <a:noFill/>
          <a:ln w="9525">
            <a:noFill/>
            <a:miter lim="800000"/>
            <a:headEnd/>
            <a:tailEnd/>
          </a:ln>
          <a:effectLst/>
        </p:spPr>
      </p:pic>
      <p:pic>
        <p:nvPicPr>
          <p:cNvPr id="7" name="Picture 7"/>
          <p:cNvPicPr>
            <a:picLocks noChangeAspect="1" noChangeArrowheads="1"/>
          </p:cNvPicPr>
          <p:nvPr/>
        </p:nvPicPr>
        <p:blipFill>
          <a:blip r:embed="rId4" cstate="print"/>
          <a:srcRect/>
          <a:stretch>
            <a:fillRect/>
          </a:stretch>
        </p:blipFill>
        <p:spPr bwMode="auto">
          <a:xfrm>
            <a:off x="2555776" y="5229200"/>
            <a:ext cx="936104" cy="936104"/>
          </a:xfrm>
          <a:prstGeom prst="rect">
            <a:avLst/>
          </a:prstGeom>
          <a:noFill/>
          <a:ln w="9525">
            <a:noFill/>
            <a:miter lim="800000"/>
            <a:headEnd/>
            <a:tailEnd/>
          </a:ln>
          <a:effectLst/>
        </p:spPr>
      </p:pic>
      <p:sp>
        <p:nvSpPr>
          <p:cNvPr id="8" name="Multiply 7"/>
          <p:cNvSpPr/>
          <p:nvPr/>
        </p:nvSpPr>
        <p:spPr>
          <a:xfrm>
            <a:off x="2555776" y="5157192"/>
            <a:ext cx="914400" cy="914400"/>
          </a:xfrm>
          <a:prstGeom prst="mathMultiply">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pic>
        <p:nvPicPr>
          <p:cNvPr id="10244" name="Picture 4" descr="C:\Users\501ST GENERAL\AppData\Local\Microsoft\Windows\Temporary Internet Files\Low\Content.IE5\DF0AUGHZ\MC900437811[1].PNG"/>
          <p:cNvPicPr>
            <a:picLocks noChangeAspect="1" noChangeArrowheads="1"/>
          </p:cNvPicPr>
          <p:nvPr/>
        </p:nvPicPr>
        <p:blipFill>
          <a:blip r:embed="rId5" cstate="print"/>
          <a:srcRect/>
          <a:stretch>
            <a:fillRect/>
          </a:stretch>
        </p:blipFill>
        <p:spPr bwMode="auto">
          <a:xfrm>
            <a:off x="7380312" y="2780928"/>
            <a:ext cx="1080120" cy="1002483"/>
          </a:xfrm>
          <a:prstGeom prst="rect">
            <a:avLst/>
          </a:prstGeom>
          <a:noFill/>
        </p:spPr>
      </p:pic>
      <p:pic>
        <p:nvPicPr>
          <p:cNvPr id="10" name="Picture 9"/>
          <p:cNvPicPr>
            <a:picLocks noChangeAspect="1" noChangeArrowheads="1"/>
          </p:cNvPicPr>
          <p:nvPr/>
        </p:nvPicPr>
        <p:blipFill>
          <a:blip r:embed="rId6" cstate="print"/>
          <a:srcRect/>
          <a:stretch>
            <a:fillRect/>
          </a:stretch>
        </p:blipFill>
        <p:spPr bwMode="auto">
          <a:xfrm>
            <a:off x="5220072" y="4869160"/>
            <a:ext cx="936104" cy="1512168"/>
          </a:xfrm>
          <a:prstGeom prst="rect">
            <a:avLst/>
          </a:prstGeom>
          <a:noFill/>
          <a:ln w="9525">
            <a:noFill/>
            <a:miter lim="800000"/>
            <a:headEnd/>
            <a:tailEnd/>
          </a:ln>
          <a:effectLst/>
        </p:spPr>
      </p:pic>
      <p:pic>
        <p:nvPicPr>
          <p:cNvPr id="10245" name="Picture 5"/>
          <p:cNvPicPr>
            <a:picLocks noChangeAspect="1" noChangeArrowheads="1"/>
          </p:cNvPicPr>
          <p:nvPr/>
        </p:nvPicPr>
        <p:blipFill>
          <a:blip r:embed="rId7" cstate="print"/>
          <a:srcRect/>
          <a:stretch>
            <a:fillRect/>
          </a:stretch>
        </p:blipFill>
        <p:spPr bwMode="auto">
          <a:xfrm>
            <a:off x="4139952" y="5085184"/>
            <a:ext cx="922312" cy="1229749"/>
          </a:xfrm>
          <a:prstGeom prst="rect">
            <a:avLst/>
          </a:prstGeom>
          <a:noFill/>
          <a:ln w="9525">
            <a:noFill/>
            <a:miter lim="800000"/>
            <a:headEnd/>
            <a:tailEnd/>
          </a:ln>
          <a:effectLst/>
        </p:spPr>
      </p:pic>
      <p:pic>
        <p:nvPicPr>
          <p:cNvPr id="10246" name="Picture 6"/>
          <p:cNvPicPr>
            <a:picLocks noChangeAspect="1" noChangeArrowheads="1"/>
          </p:cNvPicPr>
          <p:nvPr/>
        </p:nvPicPr>
        <p:blipFill>
          <a:blip r:embed="rId8" cstate="print"/>
          <a:srcRect/>
          <a:stretch>
            <a:fillRect/>
          </a:stretch>
        </p:blipFill>
        <p:spPr bwMode="auto">
          <a:xfrm>
            <a:off x="6732240" y="5085184"/>
            <a:ext cx="1800200" cy="1296144"/>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Expectations: </a:t>
            </a:r>
            <a:endParaRPr lang="en-CA" dirty="0"/>
          </a:p>
        </p:txBody>
      </p:sp>
      <p:sp>
        <p:nvSpPr>
          <p:cNvPr id="3" name="Content Placeholder 2"/>
          <p:cNvSpPr>
            <a:spLocks noGrp="1"/>
          </p:cNvSpPr>
          <p:nvPr>
            <p:ph idx="1"/>
          </p:nvPr>
        </p:nvSpPr>
        <p:spPr/>
        <p:txBody>
          <a:bodyPr>
            <a:normAutofit fontScale="92500" lnSpcReduction="10000"/>
          </a:bodyPr>
          <a:lstStyle/>
          <a:p>
            <a:r>
              <a:rPr lang="en-CA" dirty="0" smtClean="0"/>
              <a:t>E2.1  - use appropriate terminology related to aqueous </a:t>
            </a:r>
            <a:r>
              <a:rPr lang="en-CA" dirty="0" smtClean="0"/>
              <a:t> </a:t>
            </a:r>
          </a:p>
          <a:p>
            <a:pPr>
              <a:buNone/>
            </a:pPr>
            <a:r>
              <a:rPr lang="en-CA" dirty="0" smtClean="0"/>
              <a:t>               solutions </a:t>
            </a:r>
            <a:r>
              <a:rPr lang="en-CA" dirty="0" smtClean="0"/>
              <a:t>and solubility</a:t>
            </a:r>
          </a:p>
          <a:p>
            <a:r>
              <a:rPr lang="en-CA" dirty="0" smtClean="0"/>
              <a:t>E2.4 – conduct an investigation to analyse qualitative </a:t>
            </a:r>
            <a:r>
              <a:rPr lang="en-CA" dirty="0" smtClean="0"/>
              <a:t>  </a:t>
            </a:r>
          </a:p>
          <a:p>
            <a:pPr>
              <a:buNone/>
            </a:pPr>
            <a:r>
              <a:rPr lang="en-CA" dirty="0" smtClean="0"/>
              <a:t>              and </a:t>
            </a:r>
            <a:r>
              <a:rPr lang="en-CA" dirty="0" smtClean="0"/>
              <a:t>quantitative properties of solutions</a:t>
            </a:r>
          </a:p>
          <a:p>
            <a:r>
              <a:rPr lang="en-CA" dirty="0" smtClean="0"/>
              <a:t>E3.2 – explain the process of formation for solutions </a:t>
            </a:r>
            <a:endParaRPr lang="en-CA" dirty="0" smtClean="0"/>
          </a:p>
          <a:p>
            <a:pPr>
              <a:buNone/>
            </a:pPr>
            <a:r>
              <a:rPr lang="en-CA" dirty="0" smtClean="0"/>
              <a:t> </a:t>
            </a:r>
            <a:r>
              <a:rPr lang="en-CA" dirty="0" smtClean="0"/>
              <a:t>             that </a:t>
            </a:r>
            <a:r>
              <a:rPr lang="en-CA" dirty="0" smtClean="0"/>
              <a:t>are produced by dissolving ionic and </a:t>
            </a:r>
            <a:endParaRPr lang="en-CA" dirty="0" smtClean="0"/>
          </a:p>
          <a:p>
            <a:pPr>
              <a:buNone/>
            </a:pPr>
            <a:r>
              <a:rPr lang="en-CA" dirty="0" smtClean="0"/>
              <a:t> </a:t>
            </a:r>
            <a:r>
              <a:rPr lang="en-CA" dirty="0" smtClean="0"/>
              <a:t>             molecular compounds</a:t>
            </a:r>
            <a:endParaRPr lang="en-CA" dirty="0" smtClean="0"/>
          </a:p>
          <a:p>
            <a:r>
              <a:rPr lang="en-CA" dirty="0" smtClean="0"/>
              <a:t>E3.3 - Explain the effects of changes in temperature </a:t>
            </a:r>
            <a:endParaRPr lang="en-CA" dirty="0" smtClean="0"/>
          </a:p>
          <a:p>
            <a:pPr>
              <a:buNone/>
            </a:pPr>
            <a:r>
              <a:rPr lang="en-CA" dirty="0" smtClean="0"/>
              <a:t>              and </a:t>
            </a:r>
            <a:r>
              <a:rPr lang="en-CA" dirty="0" smtClean="0"/>
              <a:t>pressure on the solubility of solids, liquids and  </a:t>
            </a:r>
          </a:p>
          <a:p>
            <a:pPr>
              <a:buNone/>
            </a:pPr>
            <a:r>
              <a:rPr lang="en-CA" dirty="0" smtClean="0"/>
              <a:t>              gases </a:t>
            </a:r>
            <a:r>
              <a:rPr lang="en-CA" b="1" dirty="0" smtClean="0"/>
              <a:t> </a:t>
            </a:r>
            <a:endParaRPr lang="en-CA" dirty="0" smtClean="0"/>
          </a:p>
          <a:p>
            <a:endParaRPr lang="en-CA" dirty="0"/>
          </a:p>
        </p:txBody>
      </p:sp>
      <p:pic>
        <p:nvPicPr>
          <p:cNvPr id="11266" name="Picture 2"/>
          <p:cNvPicPr>
            <a:picLocks noChangeAspect="1" noChangeArrowheads="1"/>
          </p:cNvPicPr>
          <p:nvPr/>
        </p:nvPicPr>
        <p:blipFill>
          <a:blip r:embed="rId2" cstate="print"/>
          <a:srcRect/>
          <a:stretch>
            <a:fillRect/>
          </a:stretch>
        </p:blipFill>
        <p:spPr bwMode="auto">
          <a:xfrm>
            <a:off x="5364088" y="548680"/>
            <a:ext cx="2232248" cy="1152128"/>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Assessment </a:t>
            </a:r>
            <a:endParaRPr lang="en-CA" dirty="0"/>
          </a:p>
        </p:txBody>
      </p:sp>
      <p:sp>
        <p:nvSpPr>
          <p:cNvPr id="3" name="Content Placeholder 2"/>
          <p:cNvSpPr>
            <a:spLocks noGrp="1"/>
          </p:cNvSpPr>
          <p:nvPr>
            <p:ph idx="1"/>
          </p:nvPr>
        </p:nvSpPr>
        <p:spPr/>
        <p:txBody>
          <a:bodyPr>
            <a:normAutofit lnSpcReduction="10000"/>
          </a:bodyPr>
          <a:lstStyle/>
          <a:p>
            <a:r>
              <a:rPr lang="en-CA" dirty="0" smtClean="0"/>
              <a:t> </a:t>
            </a:r>
            <a:r>
              <a:rPr lang="en-CA" dirty="0" smtClean="0">
                <a:solidFill>
                  <a:schemeClr val="accent3">
                    <a:lumMod val="50000"/>
                  </a:schemeClr>
                </a:solidFill>
              </a:rPr>
              <a:t>Concept Attainment Activity (whole </a:t>
            </a:r>
            <a:r>
              <a:rPr lang="en-CA" dirty="0" smtClean="0">
                <a:solidFill>
                  <a:schemeClr val="accent3">
                    <a:lumMod val="50000"/>
                  </a:schemeClr>
                </a:solidFill>
              </a:rPr>
              <a:t>group) </a:t>
            </a:r>
            <a:r>
              <a:rPr lang="en-CA" dirty="0" smtClean="0"/>
              <a:t>- Assessment </a:t>
            </a:r>
            <a:r>
              <a:rPr lang="en-CA" dirty="0" smtClean="0"/>
              <a:t>for Learning: K/U</a:t>
            </a:r>
          </a:p>
          <a:p>
            <a:r>
              <a:rPr lang="en-CA" dirty="0" smtClean="0">
                <a:solidFill>
                  <a:schemeClr val="accent3">
                    <a:lumMod val="50000"/>
                  </a:schemeClr>
                </a:solidFill>
              </a:rPr>
              <a:t>Teacher observes students during lab and asks guiding </a:t>
            </a:r>
            <a:r>
              <a:rPr lang="en-CA" dirty="0" smtClean="0">
                <a:solidFill>
                  <a:schemeClr val="accent3">
                    <a:lumMod val="50000"/>
                  </a:schemeClr>
                </a:solidFill>
              </a:rPr>
              <a:t>questions, records anecdotal comments </a:t>
            </a:r>
          </a:p>
          <a:p>
            <a:pPr>
              <a:buNone/>
            </a:pPr>
            <a:r>
              <a:rPr lang="en-CA" dirty="0" smtClean="0"/>
              <a:t>    </a:t>
            </a:r>
            <a:r>
              <a:rPr lang="en-CA" dirty="0" smtClean="0"/>
              <a:t>Assessment </a:t>
            </a:r>
            <a:r>
              <a:rPr lang="en-CA" dirty="0" smtClean="0"/>
              <a:t>for </a:t>
            </a:r>
            <a:r>
              <a:rPr lang="en-CA" dirty="0" smtClean="0"/>
              <a:t>Learning: C</a:t>
            </a:r>
          </a:p>
          <a:p>
            <a:r>
              <a:rPr lang="en-CA" dirty="0" smtClean="0">
                <a:solidFill>
                  <a:schemeClr val="accent3">
                    <a:lumMod val="50000"/>
                  </a:schemeClr>
                </a:solidFill>
              </a:rPr>
              <a:t>Mind Map </a:t>
            </a:r>
            <a:r>
              <a:rPr lang="en-CA" dirty="0" smtClean="0">
                <a:solidFill>
                  <a:schemeClr val="accent3">
                    <a:lumMod val="50000"/>
                  </a:schemeClr>
                </a:solidFill>
              </a:rPr>
              <a:t>(small group) </a:t>
            </a:r>
          </a:p>
          <a:p>
            <a:pPr>
              <a:buNone/>
            </a:pPr>
            <a:r>
              <a:rPr lang="en-CA" dirty="0" smtClean="0"/>
              <a:t> </a:t>
            </a:r>
            <a:r>
              <a:rPr lang="en-CA" dirty="0" smtClean="0"/>
              <a:t>   </a:t>
            </a:r>
            <a:r>
              <a:rPr lang="en-CA" dirty="0" smtClean="0"/>
              <a:t>Assessment </a:t>
            </a:r>
            <a:r>
              <a:rPr lang="en-CA" dirty="0" smtClean="0"/>
              <a:t>for/as </a:t>
            </a:r>
            <a:r>
              <a:rPr lang="en-CA" dirty="0" smtClean="0"/>
              <a:t>Learning: A</a:t>
            </a:r>
          </a:p>
          <a:p>
            <a:r>
              <a:rPr lang="en-CA" dirty="0" smtClean="0">
                <a:solidFill>
                  <a:schemeClr val="accent3">
                    <a:lumMod val="50000"/>
                  </a:schemeClr>
                </a:solidFill>
              </a:rPr>
              <a:t>Homework - How does lava lamp work? </a:t>
            </a:r>
            <a:endParaRPr lang="en-CA" dirty="0" smtClean="0">
              <a:solidFill>
                <a:schemeClr val="accent3">
                  <a:lumMod val="50000"/>
                </a:schemeClr>
              </a:solidFill>
            </a:endParaRPr>
          </a:p>
          <a:p>
            <a:pPr>
              <a:buNone/>
            </a:pPr>
            <a:r>
              <a:rPr lang="en-CA" dirty="0" smtClean="0"/>
              <a:t> </a:t>
            </a:r>
            <a:r>
              <a:rPr lang="en-CA" dirty="0" smtClean="0"/>
              <a:t>   Assessment </a:t>
            </a:r>
            <a:r>
              <a:rPr lang="en-CA" dirty="0" smtClean="0"/>
              <a:t>for Learning: T/I</a:t>
            </a:r>
          </a:p>
          <a:p>
            <a:r>
              <a:rPr lang="en-CA" dirty="0" smtClean="0"/>
              <a:t>Assessment of Learning – at end of lesson sequence</a:t>
            </a:r>
            <a:endParaRPr lang="en-CA" dirty="0"/>
          </a:p>
        </p:txBody>
      </p:sp>
      <p:pic>
        <p:nvPicPr>
          <p:cNvPr id="12290" name="Picture 2" descr="C:\Users\501ST GENERAL\AppData\Local\Microsoft\Windows\Temporary Internet Files\Low\Content.IE5\887AXXL3\MC900439824[1].PNG"/>
          <p:cNvPicPr>
            <a:picLocks noChangeAspect="1" noChangeArrowheads="1"/>
          </p:cNvPicPr>
          <p:nvPr/>
        </p:nvPicPr>
        <p:blipFill>
          <a:blip r:embed="rId2" cstate="print"/>
          <a:srcRect/>
          <a:stretch>
            <a:fillRect/>
          </a:stretch>
        </p:blipFill>
        <p:spPr bwMode="auto">
          <a:xfrm>
            <a:off x="5436096" y="332656"/>
            <a:ext cx="1684555" cy="1684555"/>
          </a:xfrm>
          <a:prstGeom prst="rect">
            <a:avLst/>
          </a:prstGeom>
          <a:noFill/>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Other Activities &amp; Labs</a:t>
            </a:r>
            <a:endParaRPr lang="en-CA" dirty="0"/>
          </a:p>
        </p:txBody>
      </p:sp>
      <p:sp>
        <p:nvSpPr>
          <p:cNvPr id="3" name="Content Placeholder 2"/>
          <p:cNvSpPr>
            <a:spLocks noGrp="1"/>
          </p:cNvSpPr>
          <p:nvPr>
            <p:ph idx="1"/>
          </p:nvPr>
        </p:nvSpPr>
        <p:spPr/>
        <p:txBody>
          <a:bodyPr/>
          <a:lstStyle/>
          <a:p>
            <a:pPr>
              <a:buNone/>
            </a:pPr>
            <a:r>
              <a:rPr lang="en-CA" dirty="0" smtClean="0">
                <a:hlinkClick r:id="rId2"/>
              </a:rPr>
              <a:t>Click here for Solubility Song</a:t>
            </a:r>
            <a:endParaRPr lang="en-CA" dirty="0"/>
          </a:p>
        </p:txBody>
      </p:sp>
      <p:sp>
        <p:nvSpPr>
          <p:cNvPr id="4" name="TextBox 3"/>
          <p:cNvSpPr txBox="1"/>
          <p:nvPr/>
        </p:nvSpPr>
        <p:spPr>
          <a:xfrm>
            <a:off x="1691680" y="2708920"/>
            <a:ext cx="5976664" cy="954107"/>
          </a:xfrm>
          <a:prstGeom prst="rect">
            <a:avLst/>
          </a:prstGeom>
          <a:noFill/>
        </p:spPr>
        <p:txBody>
          <a:bodyPr wrap="square" rtlCol="0">
            <a:spAutoFit/>
          </a:bodyPr>
          <a:lstStyle/>
          <a:p>
            <a:r>
              <a:rPr lang="en-CA" sz="2800" dirty="0" smtClean="0">
                <a:hlinkClick r:id="rId3"/>
              </a:rPr>
              <a:t>Click here for polar and </a:t>
            </a:r>
            <a:r>
              <a:rPr lang="en-CA" sz="2800" dirty="0" err="1" smtClean="0">
                <a:hlinkClick r:id="rId3"/>
              </a:rPr>
              <a:t>nonpolar</a:t>
            </a:r>
            <a:r>
              <a:rPr lang="en-CA" sz="2800" dirty="0" smtClean="0">
                <a:hlinkClick r:id="rId3"/>
              </a:rPr>
              <a:t> solvents lab</a:t>
            </a:r>
            <a:r>
              <a:rPr lang="en-CA" sz="2800" dirty="0" smtClean="0"/>
              <a:t>   </a:t>
            </a:r>
            <a:endParaRPr lang="en-CA" sz="2800" dirty="0"/>
          </a:p>
        </p:txBody>
      </p:sp>
      <p:pic>
        <p:nvPicPr>
          <p:cNvPr id="13314" name="Picture 2"/>
          <p:cNvPicPr>
            <a:picLocks noChangeAspect="1" noChangeArrowheads="1"/>
          </p:cNvPicPr>
          <p:nvPr/>
        </p:nvPicPr>
        <p:blipFill>
          <a:blip r:embed="rId4" cstate="print"/>
          <a:srcRect/>
          <a:stretch>
            <a:fillRect/>
          </a:stretch>
        </p:blipFill>
        <p:spPr bwMode="auto">
          <a:xfrm>
            <a:off x="4355976" y="3212976"/>
            <a:ext cx="2736304" cy="1368152"/>
          </a:xfrm>
          <a:prstGeom prst="rect">
            <a:avLst/>
          </a:prstGeom>
          <a:noFill/>
          <a:ln w="9525">
            <a:noFill/>
            <a:miter lim="800000"/>
            <a:headEnd/>
            <a:tailEnd/>
          </a:ln>
          <a:effectLst/>
        </p:spPr>
      </p:pic>
      <p:pic>
        <p:nvPicPr>
          <p:cNvPr id="13315" name="Picture 3"/>
          <p:cNvPicPr>
            <a:picLocks noChangeAspect="1" noChangeArrowheads="1"/>
          </p:cNvPicPr>
          <p:nvPr/>
        </p:nvPicPr>
        <p:blipFill>
          <a:blip r:embed="rId5" cstate="print"/>
          <a:srcRect/>
          <a:stretch>
            <a:fillRect/>
          </a:stretch>
        </p:blipFill>
        <p:spPr bwMode="auto">
          <a:xfrm>
            <a:off x="5652120" y="1700808"/>
            <a:ext cx="1872208" cy="1152128"/>
          </a:xfrm>
          <a:prstGeom prst="rect">
            <a:avLst/>
          </a:prstGeom>
          <a:noFill/>
          <a:ln w="9525">
            <a:noFill/>
            <a:miter lim="800000"/>
            <a:headEnd/>
            <a:tailEnd/>
          </a:ln>
          <a:effectLst/>
        </p:spPr>
      </p:pic>
      <p:sp>
        <p:nvSpPr>
          <p:cNvPr id="7" name="TextBox 6"/>
          <p:cNvSpPr txBox="1"/>
          <p:nvPr/>
        </p:nvSpPr>
        <p:spPr>
          <a:xfrm>
            <a:off x="395536" y="4869160"/>
            <a:ext cx="7046481" cy="523220"/>
          </a:xfrm>
          <a:prstGeom prst="rect">
            <a:avLst/>
          </a:prstGeom>
          <a:noFill/>
        </p:spPr>
        <p:txBody>
          <a:bodyPr wrap="none" rtlCol="0">
            <a:spAutoFit/>
          </a:bodyPr>
          <a:lstStyle/>
          <a:p>
            <a:r>
              <a:rPr lang="en-CA" sz="2800" dirty="0" smtClean="0">
                <a:hlinkClick r:id="rId6"/>
              </a:rPr>
              <a:t>Click here for supersaturated solution demo </a:t>
            </a:r>
            <a:endParaRPr lang="en-CA" sz="2800" dirty="0"/>
          </a:p>
        </p:txBody>
      </p:sp>
      <p:pic>
        <p:nvPicPr>
          <p:cNvPr id="13316" name="Picture 4"/>
          <p:cNvPicPr>
            <a:picLocks noChangeAspect="1" noChangeArrowheads="1"/>
          </p:cNvPicPr>
          <p:nvPr/>
        </p:nvPicPr>
        <p:blipFill>
          <a:blip r:embed="rId7" cstate="print"/>
          <a:srcRect/>
          <a:stretch>
            <a:fillRect/>
          </a:stretch>
        </p:blipFill>
        <p:spPr bwMode="auto">
          <a:xfrm>
            <a:off x="6084168" y="5445224"/>
            <a:ext cx="1440160" cy="638253"/>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Introduction</a:t>
            </a:r>
            <a:endParaRPr lang="en-CA" dirty="0"/>
          </a:p>
        </p:txBody>
      </p:sp>
      <p:sp>
        <p:nvSpPr>
          <p:cNvPr id="3" name="Content Placeholder 2"/>
          <p:cNvSpPr>
            <a:spLocks noGrp="1"/>
          </p:cNvSpPr>
          <p:nvPr>
            <p:ph idx="1"/>
          </p:nvPr>
        </p:nvSpPr>
        <p:spPr/>
        <p:txBody>
          <a:bodyPr/>
          <a:lstStyle/>
          <a:p>
            <a:r>
              <a:rPr lang="en-CA" dirty="0" smtClean="0"/>
              <a:t>Solutions are everywhere!</a:t>
            </a:r>
            <a:endParaRPr lang="en-CA" dirty="0"/>
          </a:p>
        </p:txBody>
      </p:sp>
      <p:pic>
        <p:nvPicPr>
          <p:cNvPr id="2054" name="Picture 6"/>
          <p:cNvPicPr>
            <a:picLocks noChangeAspect="1" noChangeArrowheads="1"/>
          </p:cNvPicPr>
          <p:nvPr/>
        </p:nvPicPr>
        <p:blipFill>
          <a:blip r:embed="rId2" cstate="print"/>
          <a:srcRect/>
          <a:stretch>
            <a:fillRect/>
          </a:stretch>
        </p:blipFill>
        <p:spPr bwMode="auto">
          <a:xfrm>
            <a:off x="899592" y="2852936"/>
            <a:ext cx="2016223" cy="1584176"/>
          </a:xfrm>
          <a:prstGeom prst="rect">
            <a:avLst/>
          </a:prstGeom>
          <a:noFill/>
          <a:ln w="9525">
            <a:noFill/>
            <a:miter lim="800000"/>
            <a:headEnd/>
            <a:tailEnd/>
          </a:ln>
          <a:effectLst/>
        </p:spPr>
      </p:pic>
      <p:pic>
        <p:nvPicPr>
          <p:cNvPr id="2055" name="Picture 7"/>
          <p:cNvPicPr>
            <a:picLocks noChangeAspect="1" noChangeArrowheads="1"/>
          </p:cNvPicPr>
          <p:nvPr/>
        </p:nvPicPr>
        <p:blipFill>
          <a:blip r:embed="rId3" cstate="print"/>
          <a:srcRect/>
          <a:stretch>
            <a:fillRect/>
          </a:stretch>
        </p:blipFill>
        <p:spPr bwMode="auto">
          <a:xfrm>
            <a:off x="2267744" y="3284984"/>
            <a:ext cx="1872208" cy="1872208"/>
          </a:xfrm>
          <a:prstGeom prst="rect">
            <a:avLst/>
          </a:prstGeom>
          <a:noFill/>
          <a:ln w="9525">
            <a:noFill/>
            <a:miter lim="800000"/>
            <a:headEnd/>
            <a:tailEnd/>
          </a:ln>
          <a:effectLst/>
        </p:spPr>
      </p:pic>
      <p:pic>
        <p:nvPicPr>
          <p:cNvPr id="2056" name="Picture 8"/>
          <p:cNvPicPr>
            <a:picLocks noChangeAspect="1" noChangeArrowheads="1"/>
          </p:cNvPicPr>
          <p:nvPr/>
        </p:nvPicPr>
        <p:blipFill>
          <a:blip r:embed="rId4" cstate="print"/>
          <a:srcRect/>
          <a:stretch>
            <a:fillRect/>
          </a:stretch>
        </p:blipFill>
        <p:spPr bwMode="auto">
          <a:xfrm>
            <a:off x="7164288" y="548680"/>
            <a:ext cx="1440160" cy="2204864"/>
          </a:xfrm>
          <a:prstGeom prst="rect">
            <a:avLst/>
          </a:prstGeom>
          <a:noFill/>
          <a:ln w="9525">
            <a:noFill/>
            <a:miter lim="800000"/>
            <a:headEnd/>
            <a:tailEnd/>
          </a:ln>
          <a:effectLst/>
        </p:spPr>
      </p:pic>
      <p:pic>
        <p:nvPicPr>
          <p:cNvPr id="2057" name="Picture 9"/>
          <p:cNvPicPr>
            <a:picLocks noChangeAspect="1" noChangeArrowheads="1"/>
          </p:cNvPicPr>
          <p:nvPr/>
        </p:nvPicPr>
        <p:blipFill>
          <a:blip r:embed="rId5" cstate="print"/>
          <a:srcRect/>
          <a:stretch>
            <a:fillRect/>
          </a:stretch>
        </p:blipFill>
        <p:spPr bwMode="auto">
          <a:xfrm>
            <a:off x="6444208" y="2780928"/>
            <a:ext cx="936104" cy="1512168"/>
          </a:xfrm>
          <a:prstGeom prst="rect">
            <a:avLst/>
          </a:prstGeom>
          <a:noFill/>
          <a:ln w="9525">
            <a:noFill/>
            <a:miter lim="800000"/>
            <a:headEnd/>
            <a:tailEnd/>
          </a:ln>
          <a:effectLst/>
        </p:spPr>
      </p:pic>
      <p:pic>
        <p:nvPicPr>
          <p:cNvPr id="2059" name="Picture 11"/>
          <p:cNvPicPr>
            <a:picLocks noChangeAspect="1" noChangeArrowheads="1"/>
          </p:cNvPicPr>
          <p:nvPr/>
        </p:nvPicPr>
        <p:blipFill>
          <a:blip r:embed="rId6" cstate="print"/>
          <a:srcRect/>
          <a:stretch>
            <a:fillRect/>
          </a:stretch>
        </p:blipFill>
        <p:spPr bwMode="auto">
          <a:xfrm>
            <a:off x="1043608" y="4941168"/>
            <a:ext cx="1368152" cy="1440160"/>
          </a:xfrm>
          <a:prstGeom prst="rect">
            <a:avLst/>
          </a:prstGeom>
          <a:noFill/>
          <a:ln w="9525">
            <a:noFill/>
            <a:miter lim="800000"/>
            <a:headEnd/>
            <a:tailEnd/>
          </a:ln>
          <a:effectLst/>
        </p:spPr>
      </p:pic>
      <p:pic>
        <p:nvPicPr>
          <p:cNvPr id="2060" name="Picture 12"/>
          <p:cNvPicPr>
            <a:picLocks noChangeAspect="1" noChangeArrowheads="1"/>
          </p:cNvPicPr>
          <p:nvPr/>
        </p:nvPicPr>
        <p:blipFill>
          <a:blip r:embed="rId7" cstate="print"/>
          <a:srcRect/>
          <a:stretch>
            <a:fillRect/>
          </a:stretch>
        </p:blipFill>
        <p:spPr bwMode="auto">
          <a:xfrm>
            <a:off x="4355976" y="2564904"/>
            <a:ext cx="1152128" cy="720080"/>
          </a:xfrm>
          <a:prstGeom prst="rect">
            <a:avLst/>
          </a:prstGeom>
          <a:noFill/>
          <a:ln w="9525">
            <a:noFill/>
            <a:miter lim="800000"/>
            <a:headEnd/>
            <a:tailEnd/>
          </a:ln>
          <a:effectLst/>
        </p:spPr>
      </p:pic>
      <p:pic>
        <p:nvPicPr>
          <p:cNvPr id="2062" name="Picture 14"/>
          <p:cNvPicPr>
            <a:picLocks noChangeAspect="1" noChangeArrowheads="1"/>
          </p:cNvPicPr>
          <p:nvPr/>
        </p:nvPicPr>
        <p:blipFill>
          <a:blip r:embed="rId8" cstate="print"/>
          <a:srcRect/>
          <a:stretch>
            <a:fillRect/>
          </a:stretch>
        </p:blipFill>
        <p:spPr bwMode="auto">
          <a:xfrm>
            <a:off x="4932040" y="764704"/>
            <a:ext cx="1785798" cy="1440160"/>
          </a:xfrm>
          <a:prstGeom prst="rect">
            <a:avLst/>
          </a:prstGeom>
          <a:noFill/>
          <a:ln w="9525">
            <a:noFill/>
            <a:miter lim="800000"/>
            <a:headEnd/>
            <a:tailEnd/>
          </a:ln>
          <a:effectLst/>
        </p:spPr>
      </p:pic>
      <p:pic>
        <p:nvPicPr>
          <p:cNvPr id="2063" name="Picture 15"/>
          <p:cNvPicPr>
            <a:picLocks noChangeAspect="1" noChangeArrowheads="1"/>
          </p:cNvPicPr>
          <p:nvPr/>
        </p:nvPicPr>
        <p:blipFill>
          <a:blip r:embed="rId9" cstate="print"/>
          <a:srcRect/>
          <a:stretch>
            <a:fillRect/>
          </a:stretch>
        </p:blipFill>
        <p:spPr bwMode="auto">
          <a:xfrm>
            <a:off x="7524328" y="4437112"/>
            <a:ext cx="1368152" cy="1584176"/>
          </a:xfrm>
          <a:prstGeom prst="rect">
            <a:avLst/>
          </a:prstGeom>
          <a:noFill/>
          <a:ln w="9525">
            <a:noFill/>
            <a:miter lim="800000"/>
            <a:headEnd/>
            <a:tailEnd/>
          </a:ln>
          <a:effectLst/>
        </p:spPr>
      </p:pic>
      <p:pic>
        <p:nvPicPr>
          <p:cNvPr id="2064" name="Picture 16"/>
          <p:cNvPicPr>
            <a:picLocks noChangeAspect="1" noChangeArrowheads="1"/>
          </p:cNvPicPr>
          <p:nvPr/>
        </p:nvPicPr>
        <p:blipFill>
          <a:blip r:embed="rId10" cstate="print"/>
          <a:srcRect/>
          <a:stretch>
            <a:fillRect/>
          </a:stretch>
        </p:blipFill>
        <p:spPr bwMode="auto">
          <a:xfrm>
            <a:off x="2627784" y="5517232"/>
            <a:ext cx="1248139" cy="936104"/>
          </a:xfrm>
          <a:prstGeom prst="rect">
            <a:avLst/>
          </a:prstGeom>
          <a:noFill/>
          <a:ln w="9525">
            <a:noFill/>
            <a:miter lim="800000"/>
            <a:headEnd/>
            <a:tailEnd/>
          </a:ln>
          <a:effectLst/>
        </p:spPr>
      </p:pic>
      <p:sp>
        <p:nvSpPr>
          <p:cNvPr id="19" name="TextBox 18"/>
          <p:cNvSpPr txBox="1"/>
          <p:nvPr/>
        </p:nvSpPr>
        <p:spPr>
          <a:xfrm>
            <a:off x="4572000" y="4869160"/>
            <a:ext cx="2664296" cy="1077218"/>
          </a:xfrm>
          <a:prstGeom prst="rect">
            <a:avLst/>
          </a:prstGeom>
          <a:noFill/>
        </p:spPr>
        <p:txBody>
          <a:bodyPr wrap="square" rtlCol="0">
            <a:spAutoFit/>
          </a:bodyPr>
          <a:lstStyle/>
          <a:p>
            <a:r>
              <a:rPr lang="en-CA" sz="3200" dirty="0" smtClean="0">
                <a:hlinkClick r:id="rId11"/>
              </a:rPr>
              <a:t>Listen to the Soluble Song</a:t>
            </a:r>
            <a:r>
              <a:rPr lang="en-CA" sz="3200" dirty="0" smtClean="0"/>
              <a:t>! </a:t>
            </a:r>
            <a:endParaRPr lang="en-CA" sz="3200"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Lesson Sequence</a:t>
            </a:r>
            <a:endParaRPr lang="en-CA" dirty="0"/>
          </a:p>
        </p:txBody>
      </p:sp>
      <p:sp>
        <p:nvSpPr>
          <p:cNvPr id="3" name="Content Placeholder 2"/>
          <p:cNvSpPr>
            <a:spLocks noGrp="1"/>
          </p:cNvSpPr>
          <p:nvPr>
            <p:ph idx="1"/>
          </p:nvPr>
        </p:nvSpPr>
        <p:spPr/>
        <p:txBody>
          <a:bodyPr>
            <a:normAutofit fontScale="92500"/>
          </a:bodyPr>
          <a:lstStyle/>
          <a:p>
            <a:r>
              <a:rPr lang="en-CA" b="1" dirty="0" smtClean="0"/>
              <a:t>Introduction to Solutions -</a:t>
            </a:r>
            <a:r>
              <a:rPr lang="en-CA" dirty="0" smtClean="0"/>
              <a:t> The Soluble Song  </a:t>
            </a:r>
            <a:r>
              <a:rPr lang="en-CA" dirty="0" smtClean="0"/>
              <a:t>(2 min)</a:t>
            </a:r>
            <a:endParaRPr lang="en-CA" dirty="0" smtClean="0"/>
          </a:p>
          <a:p>
            <a:r>
              <a:rPr lang="en-CA" b="1" dirty="0" smtClean="0"/>
              <a:t>Think-Pair-Share </a:t>
            </a:r>
            <a:r>
              <a:rPr lang="en-CA" dirty="0" smtClean="0"/>
              <a:t>–</a:t>
            </a:r>
            <a:r>
              <a:rPr lang="en-CA" dirty="0" smtClean="0"/>
              <a:t>list examples of soluble &amp; insoluble substances and solutions</a:t>
            </a:r>
            <a:r>
              <a:rPr lang="en-CA" dirty="0" smtClean="0"/>
              <a:t>(2 min) </a:t>
            </a:r>
            <a:endParaRPr lang="en-CA" dirty="0" smtClean="0"/>
          </a:p>
          <a:p>
            <a:r>
              <a:rPr lang="en-CA" b="1" dirty="0" smtClean="0"/>
              <a:t>Concept Attainment</a:t>
            </a:r>
            <a:r>
              <a:rPr lang="en-CA" dirty="0" smtClean="0"/>
              <a:t>–</a:t>
            </a:r>
            <a:r>
              <a:rPr lang="en-CA" b="1" dirty="0" smtClean="0"/>
              <a:t> </a:t>
            </a:r>
            <a:r>
              <a:rPr lang="en-CA" dirty="0" smtClean="0"/>
              <a:t>Where does it belong? (3 min)</a:t>
            </a:r>
          </a:p>
          <a:p>
            <a:r>
              <a:rPr lang="en-CA" b="1" dirty="0" smtClean="0"/>
              <a:t>Demo </a:t>
            </a:r>
            <a:r>
              <a:rPr lang="en-CA" b="1" dirty="0" smtClean="0"/>
              <a:t>– </a:t>
            </a:r>
            <a:r>
              <a:rPr lang="en-CA" dirty="0" smtClean="0"/>
              <a:t>lava lamp in a bottle </a:t>
            </a:r>
            <a:r>
              <a:rPr lang="en-CA" dirty="0" smtClean="0"/>
              <a:t>(2 min)</a:t>
            </a:r>
            <a:endParaRPr lang="en-CA" dirty="0" smtClean="0"/>
          </a:p>
          <a:p>
            <a:r>
              <a:rPr lang="en-CA" b="1" dirty="0" smtClean="0"/>
              <a:t>Lab Safety Review </a:t>
            </a:r>
            <a:r>
              <a:rPr lang="en-CA" dirty="0" smtClean="0"/>
              <a:t>(5 min)</a:t>
            </a:r>
            <a:endParaRPr lang="en-CA" dirty="0" smtClean="0"/>
          </a:p>
          <a:p>
            <a:r>
              <a:rPr lang="en-CA" b="1" dirty="0" smtClean="0"/>
              <a:t>Lab Stations</a:t>
            </a:r>
            <a:r>
              <a:rPr lang="en-CA" dirty="0" smtClean="0"/>
              <a:t> - Jigsaw Activity </a:t>
            </a:r>
            <a:r>
              <a:rPr lang="en-CA" dirty="0" smtClean="0"/>
              <a:t>to explore characteristics of solutions (30 min)</a:t>
            </a:r>
          </a:p>
          <a:p>
            <a:r>
              <a:rPr lang="en-CA" b="1" dirty="0" smtClean="0"/>
              <a:t>Mind </a:t>
            </a:r>
            <a:r>
              <a:rPr lang="en-CA" b="1" dirty="0" smtClean="0"/>
              <a:t>Map </a:t>
            </a:r>
            <a:r>
              <a:rPr lang="en-CA" b="1" dirty="0" smtClean="0"/>
              <a:t>–</a:t>
            </a:r>
            <a:r>
              <a:rPr lang="en-CA" dirty="0" smtClean="0"/>
              <a:t>(small groups) (10 min)</a:t>
            </a:r>
            <a:endParaRPr lang="en-CA" dirty="0" smtClean="0"/>
          </a:p>
          <a:p>
            <a:r>
              <a:rPr lang="en-CA" b="1" dirty="0" smtClean="0"/>
              <a:t>Homework Activity</a:t>
            </a:r>
            <a:endParaRPr lang="en-CA" dirty="0" smtClean="0"/>
          </a:p>
          <a:p>
            <a:endParaRPr lang="en-CA"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Think-Pair-Share</a:t>
            </a:r>
            <a:endParaRPr lang="en-CA" dirty="0"/>
          </a:p>
        </p:txBody>
      </p:sp>
      <p:pic>
        <p:nvPicPr>
          <p:cNvPr id="3074" name="Picture 2"/>
          <p:cNvPicPr>
            <a:picLocks noGrp="1" noChangeAspect="1" noChangeArrowheads="1"/>
          </p:cNvPicPr>
          <p:nvPr>
            <p:ph idx="1"/>
          </p:nvPr>
        </p:nvPicPr>
        <p:blipFill>
          <a:blip r:embed="rId2" cstate="print"/>
          <a:srcRect/>
          <a:stretch>
            <a:fillRect/>
          </a:stretch>
        </p:blipFill>
        <p:spPr bwMode="auto">
          <a:xfrm>
            <a:off x="4932040" y="260648"/>
            <a:ext cx="3672408" cy="2664296"/>
          </a:xfrm>
          <a:prstGeom prst="rect">
            <a:avLst/>
          </a:prstGeom>
          <a:noFill/>
          <a:ln w="9525">
            <a:noFill/>
            <a:miter lim="800000"/>
            <a:headEnd/>
            <a:tailEnd/>
          </a:ln>
          <a:effectLst/>
        </p:spPr>
      </p:pic>
      <p:sp>
        <p:nvSpPr>
          <p:cNvPr id="5" name="TextBox 4"/>
          <p:cNvSpPr txBox="1"/>
          <p:nvPr/>
        </p:nvSpPr>
        <p:spPr>
          <a:xfrm rot="10800000" flipV="1">
            <a:off x="611560" y="2132856"/>
            <a:ext cx="3672408" cy="584775"/>
          </a:xfrm>
          <a:prstGeom prst="rect">
            <a:avLst/>
          </a:prstGeom>
          <a:noFill/>
        </p:spPr>
        <p:txBody>
          <a:bodyPr wrap="square" rtlCol="0">
            <a:spAutoFit/>
          </a:bodyPr>
          <a:lstStyle/>
          <a:p>
            <a:r>
              <a:rPr lang="en-CA" sz="3200" b="1" dirty="0" smtClean="0"/>
              <a:t>List examples of:</a:t>
            </a:r>
            <a:endParaRPr lang="en-CA" sz="3200" b="1" dirty="0"/>
          </a:p>
        </p:txBody>
      </p:sp>
      <p:sp>
        <p:nvSpPr>
          <p:cNvPr id="7" name="TextBox 6"/>
          <p:cNvSpPr txBox="1"/>
          <p:nvPr/>
        </p:nvSpPr>
        <p:spPr>
          <a:xfrm>
            <a:off x="683568" y="3140968"/>
            <a:ext cx="3470437" cy="584775"/>
          </a:xfrm>
          <a:prstGeom prst="rect">
            <a:avLst/>
          </a:prstGeom>
          <a:noFill/>
        </p:spPr>
        <p:txBody>
          <a:bodyPr wrap="none" rtlCol="0">
            <a:spAutoFit/>
          </a:bodyPr>
          <a:lstStyle/>
          <a:p>
            <a:r>
              <a:rPr lang="en-CA" sz="3200" dirty="0" smtClean="0">
                <a:solidFill>
                  <a:schemeClr val="accent2">
                    <a:lumMod val="50000"/>
                  </a:schemeClr>
                </a:solidFill>
              </a:rPr>
              <a:t>soluble substances</a:t>
            </a:r>
            <a:endParaRPr lang="en-CA" sz="3200" dirty="0">
              <a:solidFill>
                <a:schemeClr val="accent2">
                  <a:lumMod val="50000"/>
                </a:schemeClr>
              </a:solidFill>
            </a:endParaRPr>
          </a:p>
        </p:txBody>
      </p:sp>
      <p:sp>
        <p:nvSpPr>
          <p:cNvPr id="10" name="TextBox 9"/>
          <p:cNvSpPr txBox="1"/>
          <p:nvPr/>
        </p:nvSpPr>
        <p:spPr>
          <a:xfrm>
            <a:off x="2267744" y="3789040"/>
            <a:ext cx="3826304" cy="584775"/>
          </a:xfrm>
          <a:prstGeom prst="rect">
            <a:avLst/>
          </a:prstGeom>
          <a:noFill/>
        </p:spPr>
        <p:txBody>
          <a:bodyPr wrap="none" rtlCol="0">
            <a:spAutoFit/>
          </a:bodyPr>
          <a:lstStyle/>
          <a:p>
            <a:r>
              <a:rPr lang="en-CA" sz="3200" dirty="0">
                <a:solidFill>
                  <a:srgbClr val="C00000"/>
                </a:solidFill>
              </a:rPr>
              <a:t>i</a:t>
            </a:r>
            <a:r>
              <a:rPr lang="en-CA" sz="3200" dirty="0" smtClean="0">
                <a:solidFill>
                  <a:srgbClr val="C00000"/>
                </a:solidFill>
              </a:rPr>
              <a:t>nsoluble substances</a:t>
            </a:r>
            <a:endParaRPr lang="en-CA" sz="3200" dirty="0">
              <a:solidFill>
                <a:srgbClr val="C00000"/>
              </a:solidFill>
            </a:endParaRPr>
          </a:p>
        </p:txBody>
      </p:sp>
      <p:sp>
        <p:nvSpPr>
          <p:cNvPr id="11" name="TextBox 10"/>
          <p:cNvSpPr txBox="1"/>
          <p:nvPr/>
        </p:nvSpPr>
        <p:spPr>
          <a:xfrm>
            <a:off x="3779912" y="4509120"/>
            <a:ext cx="1810111" cy="584775"/>
          </a:xfrm>
          <a:prstGeom prst="rect">
            <a:avLst/>
          </a:prstGeom>
          <a:noFill/>
        </p:spPr>
        <p:txBody>
          <a:bodyPr wrap="none" rtlCol="0">
            <a:spAutoFit/>
          </a:bodyPr>
          <a:lstStyle/>
          <a:p>
            <a:r>
              <a:rPr lang="en-CA" sz="3200" dirty="0" smtClean="0">
                <a:solidFill>
                  <a:srgbClr val="7030A0"/>
                </a:solidFill>
              </a:rPr>
              <a:t>solutions</a:t>
            </a:r>
            <a:endParaRPr lang="en-CA" sz="3200" dirty="0">
              <a:solidFill>
                <a:srgbClr val="7030A0"/>
              </a:solidFill>
            </a:endParaRPr>
          </a:p>
        </p:txBody>
      </p:sp>
      <p:sp>
        <p:nvSpPr>
          <p:cNvPr id="12" name="TextBox 11"/>
          <p:cNvSpPr txBox="1"/>
          <p:nvPr/>
        </p:nvSpPr>
        <p:spPr>
          <a:xfrm>
            <a:off x="683568" y="5301208"/>
            <a:ext cx="7280198" cy="707886"/>
          </a:xfrm>
          <a:prstGeom prst="rect">
            <a:avLst/>
          </a:prstGeom>
          <a:noFill/>
        </p:spPr>
        <p:txBody>
          <a:bodyPr wrap="none" rtlCol="0">
            <a:spAutoFit/>
          </a:bodyPr>
          <a:lstStyle/>
          <a:p>
            <a:r>
              <a:rPr lang="en-CA" sz="4000" dirty="0" smtClean="0"/>
              <a:t>Share your list with your partner</a:t>
            </a:r>
            <a:endParaRPr lang="en-CA" sz="4000"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Where does it belong?</a:t>
            </a:r>
            <a:endParaRPr lang="en-CA" dirty="0"/>
          </a:p>
        </p:txBody>
      </p:sp>
      <p:sp>
        <p:nvSpPr>
          <p:cNvPr id="3" name="Content Placeholder 2"/>
          <p:cNvSpPr>
            <a:spLocks noGrp="1"/>
          </p:cNvSpPr>
          <p:nvPr>
            <p:ph idx="1"/>
          </p:nvPr>
        </p:nvSpPr>
        <p:spPr>
          <a:xfrm>
            <a:off x="457200" y="5085184"/>
            <a:ext cx="8229600" cy="1239416"/>
          </a:xfrm>
        </p:spPr>
        <p:txBody>
          <a:bodyPr>
            <a:normAutofit fontScale="70000" lnSpcReduction="20000"/>
          </a:bodyPr>
          <a:lstStyle/>
          <a:p>
            <a:r>
              <a:rPr lang="en-CA" dirty="0" smtClean="0">
                <a:solidFill>
                  <a:srgbClr val="C00000"/>
                </a:solidFill>
              </a:rPr>
              <a:t>Put each mixture in column A or B. Justify your choice! </a:t>
            </a:r>
            <a:r>
              <a:rPr lang="en-CA" dirty="0" smtClean="0"/>
              <a:t>sand </a:t>
            </a:r>
            <a:r>
              <a:rPr lang="en-CA" dirty="0" smtClean="0"/>
              <a:t>in </a:t>
            </a:r>
            <a:r>
              <a:rPr lang="en-CA" dirty="0" smtClean="0"/>
              <a:t>water, pop, vinegar </a:t>
            </a:r>
            <a:r>
              <a:rPr lang="en-CA" dirty="0" smtClean="0"/>
              <a:t>in </a:t>
            </a:r>
            <a:r>
              <a:rPr lang="en-CA" dirty="0" smtClean="0"/>
              <a:t>oil, gasoline, clear </a:t>
            </a:r>
            <a:r>
              <a:rPr lang="en-CA" dirty="0" smtClean="0"/>
              <a:t>apple </a:t>
            </a:r>
            <a:r>
              <a:rPr lang="en-CA" dirty="0" smtClean="0"/>
              <a:t>juice, brass, soil, silver-coloured </a:t>
            </a:r>
            <a:r>
              <a:rPr lang="en-CA" dirty="0" smtClean="0"/>
              <a:t>dental </a:t>
            </a:r>
            <a:r>
              <a:rPr lang="en-CA" dirty="0" smtClean="0"/>
              <a:t>fillings, smoke, chlorinated </a:t>
            </a:r>
            <a:r>
              <a:rPr lang="en-CA" dirty="0" smtClean="0"/>
              <a:t>pool </a:t>
            </a:r>
            <a:r>
              <a:rPr lang="en-CA" dirty="0" smtClean="0"/>
              <a:t>water, </a:t>
            </a:r>
            <a:r>
              <a:rPr lang="en-CA" dirty="0" smtClean="0"/>
              <a:t>a jar of jelly </a:t>
            </a:r>
            <a:r>
              <a:rPr lang="en-CA" dirty="0" smtClean="0"/>
              <a:t>beans, </a:t>
            </a:r>
            <a:r>
              <a:rPr lang="en-CA" dirty="0" smtClean="0"/>
              <a:t>latex </a:t>
            </a:r>
            <a:r>
              <a:rPr lang="en-CA" dirty="0" smtClean="0"/>
              <a:t>paint, </a:t>
            </a:r>
            <a:r>
              <a:rPr lang="en-CA" dirty="0" smtClean="0"/>
              <a:t>compressed air in a scuba </a:t>
            </a:r>
            <a:r>
              <a:rPr lang="en-CA" dirty="0" smtClean="0"/>
              <a:t>tank, </a:t>
            </a:r>
            <a:r>
              <a:rPr lang="en-CA" dirty="0" smtClean="0"/>
              <a:t>chlorine </a:t>
            </a:r>
            <a:r>
              <a:rPr lang="en-CA" dirty="0" smtClean="0"/>
              <a:t>bleach, </a:t>
            </a:r>
            <a:r>
              <a:rPr lang="en-CA" dirty="0" smtClean="0"/>
              <a:t>pure liquid </a:t>
            </a:r>
            <a:r>
              <a:rPr lang="en-CA" dirty="0" smtClean="0"/>
              <a:t>honey, chicken soup, </a:t>
            </a:r>
            <a:r>
              <a:rPr lang="en-CA" dirty="0" smtClean="0"/>
              <a:t>humidity</a:t>
            </a:r>
            <a:endParaRPr lang="en-CA" dirty="0"/>
          </a:p>
        </p:txBody>
      </p:sp>
      <p:graphicFrame>
        <p:nvGraphicFramePr>
          <p:cNvPr id="4" name="Table 3"/>
          <p:cNvGraphicFramePr>
            <a:graphicFrameLocks noGrp="1"/>
          </p:cNvGraphicFramePr>
          <p:nvPr/>
        </p:nvGraphicFramePr>
        <p:xfrm>
          <a:off x="467544" y="2132856"/>
          <a:ext cx="7416824" cy="2926080"/>
        </p:xfrm>
        <a:graphic>
          <a:graphicData uri="http://schemas.openxmlformats.org/drawingml/2006/table">
            <a:tbl>
              <a:tblPr firstRow="1" bandRow="1">
                <a:tableStyleId>{5C22544A-7EE6-4342-B048-85BDC9FD1C3A}</a:tableStyleId>
              </a:tblPr>
              <a:tblGrid>
                <a:gridCol w="3708412"/>
                <a:gridCol w="3708412"/>
              </a:tblGrid>
              <a:tr h="324036">
                <a:tc>
                  <a:txBody>
                    <a:bodyPr/>
                    <a:lstStyle/>
                    <a:p>
                      <a:r>
                        <a:rPr lang="en-CA" dirty="0" smtClean="0"/>
                        <a:t>                        A</a:t>
                      </a:r>
                      <a:endParaRPr lang="en-CA" dirty="0"/>
                    </a:p>
                  </a:txBody>
                  <a:tcPr/>
                </a:tc>
                <a:tc>
                  <a:txBody>
                    <a:bodyPr/>
                    <a:lstStyle/>
                    <a:p>
                      <a:r>
                        <a:rPr lang="en-CA" dirty="0" smtClean="0"/>
                        <a:t>                    B</a:t>
                      </a:r>
                      <a:endParaRPr lang="en-CA" dirty="0"/>
                    </a:p>
                  </a:txBody>
                  <a:tcPr/>
                </a:tc>
              </a:tr>
              <a:tr h="324036">
                <a:tc>
                  <a:txBody>
                    <a:bodyPr/>
                    <a:lstStyle/>
                    <a:p>
                      <a:r>
                        <a:rPr lang="en-CA" dirty="0" smtClean="0"/>
                        <a:t>blood</a:t>
                      </a:r>
                      <a:endParaRPr lang="en-CA" dirty="0"/>
                    </a:p>
                  </a:txBody>
                  <a:tcPr/>
                </a:tc>
                <a:tc>
                  <a:txBody>
                    <a:bodyPr/>
                    <a:lstStyle/>
                    <a:p>
                      <a:r>
                        <a:rPr lang="en-CA" dirty="0" smtClean="0"/>
                        <a:t>24 karat</a:t>
                      </a:r>
                      <a:r>
                        <a:rPr lang="en-CA" baseline="0" dirty="0" smtClean="0"/>
                        <a:t> gold</a:t>
                      </a:r>
                      <a:endParaRPr lang="en-CA" dirty="0"/>
                    </a:p>
                  </a:txBody>
                  <a:tcPr/>
                </a:tc>
              </a:tr>
              <a:tr h="324036">
                <a:tc>
                  <a:txBody>
                    <a:bodyPr/>
                    <a:lstStyle/>
                    <a:p>
                      <a:r>
                        <a:rPr lang="en-CA" dirty="0" smtClean="0"/>
                        <a:t>concrete</a:t>
                      </a:r>
                      <a:endParaRPr lang="en-CA" dirty="0"/>
                    </a:p>
                  </a:txBody>
                  <a:tcPr/>
                </a:tc>
                <a:tc>
                  <a:txBody>
                    <a:bodyPr/>
                    <a:lstStyle/>
                    <a:p>
                      <a:r>
                        <a:rPr lang="en-CA" dirty="0" smtClean="0"/>
                        <a:t>air</a:t>
                      </a:r>
                      <a:r>
                        <a:rPr lang="en-CA" baseline="0" dirty="0" smtClean="0"/>
                        <a:t> freshener</a:t>
                      </a:r>
                      <a:endParaRPr lang="en-CA" dirty="0"/>
                    </a:p>
                  </a:txBody>
                  <a:tcPr/>
                </a:tc>
              </a:tr>
              <a:tr h="324036">
                <a:tc>
                  <a:txBody>
                    <a:bodyPr/>
                    <a:lstStyle/>
                    <a:p>
                      <a:endParaRPr lang="en-CA" dirty="0"/>
                    </a:p>
                  </a:txBody>
                  <a:tcPr/>
                </a:tc>
                <a:tc>
                  <a:txBody>
                    <a:bodyPr/>
                    <a:lstStyle/>
                    <a:p>
                      <a:endParaRPr lang="en-CA" dirty="0"/>
                    </a:p>
                  </a:txBody>
                  <a:tcPr/>
                </a:tc>
              </a:tr>
              <a:tr h="324036">
                <a:tc>
                  <a:txBody>
                    <a:bodyPr/>
                    <a:lstStyle/>
                    <a:p>
                      <a:endParaRPr lang="en-CA" dirty="0"/>
                    </a:p>
                  </a:txBody>
                  <a:tcPr/>
                </a:tc>
                <a:tc>
                  <a:txBody>
                    <a:bodyPr/>
                    <a:lstStyle/>
                    <a:p>
                      <a:endParaRPr lang="en-CA"/>
                    </a:p>
                  </a:txBody>
                  <a:tcPr/>
                </a:tc>
              </a:tr>
              <a:tr h="324036">
                <a:tc>
                  <a:txBody>
                    <a:bodyPr/>
                    <a:lstStyle/>
                    <a:p>
                      <a:endParaRPr lang="en-CA" dirty="0"/>
                    </a:p>
                  </a:txBody>
                  <a:tcPr/>
                </a:tc>
                <a:tc>
                  <a:txBody>
                    <a:bodyPr/>
                    <a:lstStyle/>
                    <a:p>
                      <a:endParaRPr lang="en-CA"/>
                    </a:p>
                  </a:txBody>
                  <a:tcPr/>
                </a:tc>
              </a:tr>
              <a:tr h="324036">
                <a:tc>
                  <a:txBody>
                    <a:bodyPr/>
                    <a:lstStyle/>
                    <a:p>
                      <a:endParaRPr lang="en-CA"/>
                    </a:p>
                  </a:txBody>
                  <a:tcPr/>
                </a:tc>
                <a:tc>
                  <a:txBody>
                    <a:bodyPr/>
                    <a:lstStyle/>
                    <a:p>
                      <a:endParaRPr lang="en-CA"/>
                    </a:p>
                  </a:txBody>
                  <a:tcPr/>
                </a:tc>
              </a:tr>
              <a:tr h="324036">
                <a:tc>
                  <a:txBody>
                    <a:bodyPr/>
                    <a:lstStyle/>
                    <a:p>
                      <a:endParaRPr lang="en-CA" dirty="0"/>
                    </a:p>
                  </a:txBody>
                  <a:tcPr/>
                </a:tc>
                <a:tc>
                  <a:txBody>
                    <a:bodyPr/>
                    <a:lstStyle/>
                    <a:p>
                      <a:endParaRPr lang="en-CA" dirty="0"/>
                    </a:p>
                  </a:txBody>
                  <a:tcPr/>
                </a:tc>
              </a:tr>
            </a:tbl>
          </a:graphicData>
        </a:graphic>
      </p:graphicFrame>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Teacher Demonstration</a:t>
            </a:r>
            <a:endParaRPr lang="en-CA" dirty="0"/>
          </a:p>
        </p:txBody>
      </p:sp>
      <p:sp>
        <p:nvSpPr>
          <p:cNvPr id="3" name="Content Placeholder 2"/>
          <p:cNvSpPr>
            <a:spLocks noGrp="1"/>
          </p:cNvSpPr>
          <p:nvPr>
            <p:ph idx="1"/>
          </p:nvPr>
        </p:nvSpPr>
        <p:spPr/>
        <p:txBody>
          <a:bodyPr/>
          <a:lstStyle/>
          <a:p>
            <a:r>
              <a:rPr lang="en-CA" dirty="0" smtClean="0">
                <a:hlinkClick r:id="rId2"/>
              </a:rPr>
              <a:t>Lava Lamp in a Bottle</a:t>
            </a:r>
            <a:endParaRPr lang="en-CA" dirty="0"/>
          </a:p>
        </p:txBody>
      </p:sp>
      <p:sp>
        <p:nvSpPr>
          <p:cNvPr id="4" name="TextBox 3"/>
          <p:cNvSpPr txBox="1"/>
          <p:nvPr/>
        </p:nvSpPr>
        <p:spPr>
          <a:xfrm>
            <a:off x="611560" y="3356992"/>
            <a:ext cx="4277774" cy="646331"/>
          </a:xfrm>
          <a:prstGeom prst="rect">
            <a:avLst/>
          </a:prstGeom>
          <a:noFill/>
        </p:spPr>
        <p:txBody>
          <a:bodyPr wrap="square" rtlCol="0">
            <a:spAutoFit/>
          </a:bodyPr>
          <a:lstStyle/>
          <a:p>
            <a:r>
              <a:rPr lang="en-CA" sz="3600" dirty="0" smtClean="0">
                <a:solidFill>
                  <a:schemeClr val="accent3"/>
                </a:solidFill>
              </a:rPr>
              <a:t>How does this work?</a:t>
            </a:r>
            <a:endParaRPr lang="en-CA" sz="3600" dirty="0">
              <a:solidFill>
                <a:schemeClr val="accent3"/>
              </a:solidFill>
            </a:endParaRPr>
          </a:p>
        </p:txBody>
      </p:sp>
      <p:pic>
        <p:nvPicPr>
          <p:cNvPr id="4098" name="Picture 2"/>
          <p:cNvPicPr>
            <a:picLocks noChangeAspect="1" noChangeArrowheads="1"/>
          </p:cNvPicPr>
          <p:nvPr/>
        </p:nvPicPr>
        <p:blipFill>
          <a:blip r:embed="rId3" cstate="print"/>
          <a:srcRect/>
          <a:stretch>
            <a:fillRect/>
          </a:stretch>
        </p:blipFill>
        <p:spPr bwMode="auto">
          <a:xfrm>
            <a:off x="5580112" y="1916832"/>
            <a:ext cx="2880320" cy="2016224"/>
          </a:xfrm>
          <a:prstGeom prst="rect">
            <a:avLst/>
          </a:prstGeom>
          <a:noFill/>
          <a:ln w="9525">
            <a:noFill/>
            <a:miter lim="800000"/>
            <a:headEnd/>
            <a:tailEnd/>
          </a:ln>
          <a:effectLst/>
        </p:spPr>
      </p:pic>
      <p:sp>
        <p:nvSpPr>
          <p:cNvPr id="7" name="TextBox 6"/>
          <p:cNvSpPr txBox="1"/>
          <p:nvPr/>
        </p:nvSpPr>
        <p:spPr>
          <a:xfrm>
            <a:off x="3275856" y="4941168"/>
            <a:ext cx="3940694" cy="646331"/>
          </a:xfrm>
          <a:prstGeom prst="rect">
            <a:avLst/>
          </a:prstGeom>
          <a:noFill/>
        </p:spPr>
        <p:txBody>
          <a:bodyPr wrap="none" rtlCol="0">
            <a:spAutoFit/>
          </a:bodyPr>
          <a:lstStyle/>
          <a:p>
            <a:r>
              <a:rPr lang="en-CA" sz="3600" dirty="0" smtClean="0">
                <a:solidFill>
                  <a:srgbClr val="C00000"/>
                </a:solidFill>
              </a:rPr>
              <a:t>Think about it……..</a:t>
            </a:r>
            <a:endParaRPr lang="en-CA" sz="3600" dirty="0">
              <a:solidFill>
                <a:srgbClr val="C00000"/>
              </a:solidFill>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Lab Safety Review</a:t>
            </a:r>
            <a:endParaRPr lang="en-CA" dirty="0"/>
          </a:p>
        </p:txBody>
      </p:sp>
      <p:sp>
        <p:nvSpPr>
          <p:cNvPr id="3" name="Content Placeholder 2"/>
          <p:cNvSpPr>
            <a:spLocks noGrp="1"/>
          </p:cNvSpPr>
          <p:nvPr>
            <p:ph idx="1"/>
          </p:nvPr>
        </p:nvSpPr>
        <p:spPr>
          <a:xfrm>
            <a:off x="457200" y="1935480"/>
            <a:ext cx="7643192" cy="3221712"/>
          </a:xfrm>
        </p:spPr>
        <p:txBody>
          <a:bodyPr>
            <a:normAutofit lnSpcReduction="10000"/>
          </a:bodyPr>
          <a:lstStyle/>
          <a:p>
            <a:r>
              <a:rPr lang="en-CA" dirty="0" smtClean="0"/>
              <a:t>Tie back long hair</a:t>
            </a:r>
          </a:p>
          <a:p>
            <a:r>
              <a:rPr lang="en-CA" dirty="0" smtClean="0"/>
              <a:t>No loose clothing    </a:t>
            </a:r>
          </a:p>
          <a:p>
            <a:r>
              <a:rPr lang="en-CA" dirty="0" smtClean="0"/>
              <a:t>Wear safety goggles and aprons</a:t>
            </a:r>
          </a:p>
          <a:p>
            <a:r>
              <a:rPr lang="en-CA" dirty="0" smtClean="0">
                <a:solidFill>
                  <a:srgbClr val="C00000"/>
                </a:solidFill>
              </a:rPr>
              <a:t>Dispose of solutions properly </a:t>
            </a:r>
            <a:r>
              <a:rPr lang="en-CA" sz="2000" dirty="0" smtClean="0"/>
              <a:t>(NOT DOWN THE SINK!)</a:t>
            </a:r>
          </a:p>
          <a:p>
            <a:r>
              <a:rPr lang="en-CA" sz="2400" dirty="0" smtClean="0"/>
              <a:t>Location of eye wash station and fire extinguisher</a:t>
            </a:r>
          </a:p>
          <a:p>
            <a:r>
              <a:rPr lang="en-CA" sz="2400" dirty="0" smtClean="0"/>
              <a:t>Handle materials and chemicals with care</a:t>
            </a:r>
          </a:p>
          <a:p>
            <a:r>
              <a:rPr lang="en-CA" sz="2400" dirty="0" smtClean="0">
                <a:solidFill>
                  <a:srgbClr val="C00000"/>
                </a:solidFill>
              </a:rPr>
              <a:t>Report all spills IMMEDIATELY</a:t>
            </a:r>
            <a:endParaRPr lang="en-CA" sz="2400" dirty="0">
              <a:solidFill>
                <a:srgbClr val="C00000"/>
              </a:solidFill>
            </a:endParaRPr>
          </a:p>
        </p:txBody>
      </p:sp>
      <p:pic>
        <p:nvPicPr>
          <p:cNvPr id="5125" name="Picture 5"/>
          <p:cNvPicPr>
            <a:picLocks noChangeAspect="1" noChangeArrowheads="1"/>
          </p:cNvPicPr>
          <p:nvPr/>
        </p:nvPicPr>
        <p:blipFill>
          <a:blip r:embed="rId2" cstate="print"/>
          <a:srcRect/>
          <a:stretch>
            <a:fillRect/>
          </a:stretch>
        </p:blipFill>
        <p:spPr bwMode="auto">
          <a:xfrm>
            <a:off x="6876256" y="2060848"/>
            <a:ext cx="1368152" cy="1008112"/>
          </a:xfrm>
          <a:prstGeom prst="rect">
            <a:avLst/>
          </a:prstGeom>
          <a:noFill/>
          <a:ln w="9525">
            <a:noFill/>
            <a:miter lim="800000"/>
            <a:headEnd/>
            <a:tailEnd/>
          </a:ln>
          <a:effectLst/>
        </p:spPr>
      </p:pic>
      <p:pic>
        <p:nvPicPr>
          <p:cNvPr id="5126" name="Picture 6"/>
          <p:cNvPicPr>
            <a:picLocks noChangeAspect="1" noChangeArrowheads="1"/>
          </p:cNvPicPr>
          <p:nvPr/>
        </p:nvPicPr>
        <p:blipFill>
          <a:blip r:embed="rId3" cstate="print"/>
          <a:srcRect/>
          <a:stretch>
            <a:fillRect/>
          </a:stretch>
        </p:blipFill>
        <p:spPr bwMode="auto">
          <a:xfrm>
            <a:off x="5364088" y="1196752"/>
            <a:ext cx="1080120" cy="1584176"/>
          </a:xfrm>
          <a:prstGeom prst="rect">
            <a:avLst/>
          </a:prstGeom>
          <a:noFill/>
          <a:ln w="9525">
            <a:noFill/>
            <a:miter lim="800000"/>
            <a:headEnd/>
            <a:tailEnd/>
          </a:ln>
          <a:effectLst/>
        </p:spPr>
      </p:pic>
      <p:pic>
        <p:nvPicPr>
          <p:cNvPr id="5127" name="Picture 7"/>
          <p:cNvPicPr>
            <a:picLocks noChangeAspect="1" noChangeArrowheads="1"/>
          </p:cNvPicPr>
          <p:nvPr/>
        </p:nvPicPr>
        <p:blipFill>
          <a:blip r:embed="rId4" cstate="print"/>
          <a:srcRect/>
          <a:stretch>
            <a:fillRect/>
          </a:stretch>
        </p:blipFill>
        <p:spPr bwMode="auto">
          <a:xfrm>
            <a:off x="4860032" y="4725144"/>
            <a:ext cx="1512168" cy="1512168"/>
          </a:xfrm>
          <a:prstGeom prst="rect">
            <a:avLst/>
          </a:prstGeom>
          <a:noFill/>
          <a:ln w="9525">
            <a:noFill/>
            <a:miter lim="800000"/>
            <a:headEnd/>
            <a:tailEnd/>
          </a:ln>
          <a:effectLst/>
        </p:spPr>
      </p:pic>
      <p:pic>
        <p:nvPicPr>
          <p:cNvPr id="5128" name="Picture 8"/>
          <p:cNvPicPr>
            <a:picLocks noChangeAspect="1" noChangeArrowheads="1"/>
          </p:cNvPicPr>
          <p:nvPr/>
        </p:nvPicPr>
        <p:blipFill>
          <a:blip r:embed="rId5" cstate="print"/>
          <a:srcRect/>
          <a:stretch>
            <a:fillRect/>
          </a:stretch>
        </p:blipFill>
        <p:spPr bwMode="auto">
          <a:xfrm>
            <a:off x="3059832" y="5013176"/>
            <a:ext cx="1440160" cy="1440160"/>
          </a:xfrm>
          <a:prstGeom prst="rect">
            <a:avLst/>
          </a:prstGeom>
          <a:noFill/>
          <a:ln w="9525">
            <a:noFill/>
            <a:miter lim="800000"/>
            <a:headEnd/>
            <a:tailEnd/>
          </a:ln>
          <a:effectLst/>
        </p:spPr>
      </p:pic>
      <p:pic>
        <p:nvPicPr>
          <p:cNvPr id="5129" name="Picture 9"/>
          <p:cNvPicPr>
            <a:picLocks noChangeAspect="1" noChangeArrowheads="1"/>
          </p:cNvPicPr>
          <p:nvPr/>
        </p:nvPicPr>
        <p:blipFill>
          <a:blip r:embed="rId6" cstate="print"/>
          <a:srcRect/>
          <a:stretch>
            <a:fillRect/>
          </a:stretch>
        </p:blipFill>
        <p:spPr bwMode="auto">
          <a:xfrm>
            <a:off x="827584" y="5085184"/>
            <a:ext cx="1800200" cy="1368152"/>
          </a:xfrm>
          <a:prstGeom prst="rect">
            <a:avLst/>
          </a:prstGeom>
          <a:noFill/>
          <a:ln w="9525">
            <a:noFill/>
            <a:miter lim="800000"/>
            <a:headEnd/>
            <a:tailEnd/>
          </a:ln>
          <a:effectLst/>
        </p:spPr>
      </p:pic>
      <p:pic>
        <p:nvPicPr>
          <p:cNvPr id="5130" name="Picture 10"/>
          <p:cNvPicPr>
            <a:picLocks noChangeAspect="1" noChangeArrowheads="1"/>
          </p:cNvPicPr>
          <p:nvPr/>
        </p:nvPicPr>
        <p:blipFill>
          <a:blip r:embed="rId7" cstate="print"/>
          <a:srcRect/>
          <a:stretch>
            <a:fillRect/>
          </a:stretch>
        </p:blipFill>
        <p:spPr bwMode="auto">
          <a:xfrm>
            <a:off x="7236296" y="3861048"/>
            <a:ext cx="1728192" cy="1296144"/>
          </a:xfrm>
          <a:prstGeom prst="rect">
            <a:avLst/>
          </a:prstGeom>
          <a:noFill/>
          <a:ln w="9525">
            <a:noFill/>
            <a:miter lim="800000"/>
            <a:headEnd/>
            <a:tailEnd/>
          </a:ln>
          <a:effectLst/>
        </p:spPr>
      </p:pic>
      <p:sp>
        <p:nvSpPr>
          <p:cNvPr id="14" name="Multiply 13"/>
          <p:cNvSpPr/>
          <p:nvPr/>
        </p:nvSpPr>
        <p:spPr>
          <a:xfrm>
            <a:off x="7919864" y="3717032"/>
            <a:ext cx="1224136" cy="1008112"/>
          </a:xfrm>
          <a:prstGeom prst="mathMultiply">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pic>
        <p:nvPicPr>
          <p:cNvPr id="5131" name="Picture 11"/>
          <p:cNvPicPr>
            <a:picLocks noChangeAspect="1" noChangeArrowheads="1"/>
          </p:cNvPicPr>
          <p:nvPr/>
        </p:nvPicPr>
        <p:blipFill>
          <a:blip r:embed="rId8" cstate="print"/>
          <a:srcRect/>
          <a:stretch>
            <a:fillRect/>
          </a:stretch>
        </p:blipFill>
        <p:spPr bwMode="auto">
          <a:xfrm>
            <a:off x="6372200" y="5301208"/>
            <a:ext cx="1368152" cy="1368152"/>
          </a:xfrm>
          <a:prstGeom prst="rect">
            <a:avLst/>
          </a:prstGeom>
          <a:noFill/>
          <a:ln w="9525">
            <a:noFill/>
            <a:miter lim="800000"/>
            <a:headEnd/>
            <a:tailEnd/>
          </a:ln>
          <a:effectLst/>
        </p:spPr>
      </p:pic>
      <p:sp>
        <p:nvSpPr>
          <p:cNvPr id="16" name="Multiply 15"/>
          <p:cNvSpPr/>
          <p:nvPr/>
        </p:nvSpPr>
        <p:spPr>
          <a:xfrm>
            <a:off x="6588224" y="5445224"/>
            <a:ext cx="914400" cy="914400"/>
          </a:xfrm>
          <a:prstGeom prst="mathMultiply">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pic>
        <p:nvPicPr>
          <p:cNvPr id="5132" name="Picture 12"/>
          <p:cNvPicPr>
            <a:picLocks noChangeAspect="1" noChangeArrowheads="1"/>
          </p:cNvPicPr>
          <p:nvPr/>
        </p:nvPicPr>
        <p:blipFill>
          <a:blip r:embed="rId9" cstate="print"/>
          <a:srcRect/>
          <a:stretch>
            <a:fillRect/>
          </a:stretch>
        </p:blipFill>
        <p:spPr bwMode="auto">
          <a:xfrm>
            <a:off x="6660232" y="836712"/>
            <a:ext cx="1656184" cy="108012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CA" dirty="0" smtClean="0"/>
              <a:t>Jigsaw Lab Activity</a:t>
            </a:r>
            <a:r>
              <a:rPr lang="en-CA" sz="3600" dirty="0" smtClean="0">
                <a:hlinkClick r:id="rId2"/>
              </a:rPr>
              <a:t> www.siraze.net</a:t>
            </a:r>
            <a:endParaRPr lang="en-CA" sz="3600" dirty="0"/>
          </a:p>
        </p:txBody>
      </p:sp>
      <p:sp>
        <p:nvSpPr>
          <p:cNvPr id="3" name="Content Placeholder 2"/>
          <p:cNvSpPr>
            <a:spLocks noGrp="1"/>
          </p:cNvSpPr>
          <p:nvPr>
            <p:ph idx="1"/>
          </p:nvPr>
        </p:nvSpPr>
        <p:spPr/>
        <p:txBody>
          <a:bodyPr>
            <a:normAutofit fontScale="85000" lnSpcReduction="10000"/>
          </a:bodyPr>
          <a:lstStyle/>
          <a:p>
            <a:pPr lvl="0">
              <a:buNone/>
            </a:pPr>
            <a:r>
              <a:rPr lang="en-CA" dirty="0" smtClean="0">
                <a:solidFill>
                  <a:srgbClr val="C00000"/>
                </a:solidFill>
              </a:rPr>
              <a:t>LEARNING GOAL : Explore the characteristics of solutions.</a:t>
            </a:r>
          </a:p>
          <a:p>
            <a:pPr lvl="0">
              <a:buNone/>
            </a:pPr>
            <a:r>
              <a:rPr lang="en-CA" dirty="0" smtClean="0"/>
              <a:t>1. Investigate </a:t>
            </a:r>
            <a:r>
              <a:rPr lang="en-CA" dirty="0" smtClean="0"/>
              <a:t>the solubility of some substances in water and </a:t>
            </a:r>
            <a:r>
              <a:rPr lang="en-CA" dirty="0" smtClean="0"/>
              <a:t>alcohol. Why </a:t>
            </a:r>
            <a:r>
              <a:rPr lang="en-CA" dirty="0" smtClean="0"/>
              <a:t>do some of the solutes dissolve in certain solvents?</a:t>
            </a:r>
          </a:p>
          <a:p>
            <a:pPr lvl="0">
              <a:buNone/>
            </a:pPr>
            <a:endParaRPr lang="en-CA" dirty="0" smtClean="0"/>
          </a:p>
          <a:p>
            <a:pPr lvl="0">
              <a:buNone/>
            </a:pPr>
            <a:r>
              <a:rPr lang="en-CA" dirty="0" smtClean="0"/>
              <a:t>2. Investigate </a:t>
            </a:r>
            <a:r>
              <a:rPr lang="en-CA" dirty="0" smtClean="0"/>
              <a:t>the effect of temperature on the solubility of a solid</a:t>
            </a:r>
            <a:r>
              <a:rPr lang="en-CA" dirty="0" smtClean="0"/>
              <a:t>. How </a:t>
            </a:r>
            <a:r>
              <a:rPr lang="en-CA" dirty="0" smtClean="0"/>
              <a:t>does temperature affect the solubility of a solid?</a:t>
            </a:r>
          </a:p>
          <a:p>
            <a:pPr lvl="0">
              <a:buNone/>
            </a:pPr>
            <a:endParaRPr lang="en-CA" dirty="0" smtClean="0"/>
          </a:p>
          <a:p>
            <a:pPr lvl="0">
              <a:buNone/>
            </a:pPr>
            <a:r>
              <a:rPr lang="en-CA" dirty="0" smtClean="0"/>
              <a:t>3.  Prepare </a:t>
            </a:r>
            <a:r>
              <a:rPr lang="en-CA" dirty="0" smtClean="0"/>
              <a:t>a supersaturated solution</a:t>
            </a:r>
            <a:r>
              <a:rPr lang="en-CA" dirty="0" smtClean="0"/>
              <a:t>. </a:t>
            </a:r>
            <a:r>
              <a:rPr lang="en-CA" dirty="0" smtClean="0"/>
              <a:t>D</a:t>
            </a:r>
            <a:r>
              <a:rPr lang="en-CA" dirty="0" smtClean="0"/>
              <a:t>escribe </a:t>
            </a:r>
            <a:r>
              <a:rPr lang="en-CA" dirty="0" smtClean="0"/>
              <a:t>the reaction of supersaturated solution and give </a:t>
            </a:r>
            <a:r>
              <a:rPr lang="en-CA" dirty="0" smtClean="0"/>
              <a:t>information </a:t>
            </a:r>
            <a:r>
              <a:rPr lang="en-CA" dirty="0" smtClean="0"/>
              <a:t>about the </a:t>
            </a:r>
            <a:r>
              <a:rPr lang="en-CA" dirty="0" smtClean="0"/>
              <a:t>heat.</a:t>
            </a:r>
          </a:p>
          <a:p>
            <a:pPr>
              <a:buNone/>
            </a:pPr>
            <a:endParaRPr lang="en-CA" dirty="0" smtClean="0"/>
          </a:p>
          <a:p>
            <a:pPr>
              <a:buNone/>
            </a:pPr>
            <a:r>
              <a:rPr lang="en-CA" dirty="0" smtClean="0"/>
              <a:t>4.  Investigate </a:t>
            </a:r>
            <a:r>
              <a:rPr lang="en-CA" dirty="0" smtClean="0"/>
              <a:t>the formation of a precipitate</a:t>
            </a:r>
            <a:r>
              <a:rPr lang="en-CA" dirty="0" smtClean="0"/>
              <a:t>. Write </a:t>
            </a:r>
            <a:r>
              <a:rPr lang="en-CA" dirty="0" smtClean="0"/>
              <a:t>the balanced </a:t>
            </a:r>
            <a:r>
              <a:rPr lang="en-CA" dirty="0" smtClean="0"/>
              <a:t>  </a:t>
            </a:r>
          </a:p>
          <a:p>
            <a:pPr>
              <a:buNone/>
            </a:pPr>
            <a:r>
              <a:rPr lang="en-CA" dirty="0" smtClean="0"/>
              <a:t>     equation </a:t>
            </a:r>
            <a:r>
              <a:rPr lang="en-CA" dirty="0" smtClean="0"/>
              <a:t>for the precipitation of </a:t>
            </a:r>
            <a:r>
              <a:rPr lang="en-CA" dirty="0" smtClean="0"/>
              <a:t>lead(II)iodide</a:t>
            </a:r>
            <a:r>
              <a:rPr lang="en-CA" dirty="0" smtClean="0"/>
              <a:t>, </a:t>
            </a:r>
            <a:r>
              <a:rPr lang="en-CA" dirty="0" smtClean="0"/>
              <a:t>PbI</a:t>
            </a:r>
            <a:r>
              <a:rPr lang="en-CA" baseline="-25000" dirty="0" smtClean="0"/>
              <a:t>2</a:t>
            </a:r>
            <a:r>
              <a:rPr lang="en-CA" dirty="0" smtClean="0"/>
              <a:t>.</a:t>
            </a:r>
            <a:endParaRPr lang="en-CA" dirty="0" smtClean="0"/>
          </a:p>
        </p:txBody>
      </p:sp>
      <p:pic>
        <p:nvPicPr>
          <p:cNvPr id="6146" name="Picture 2"/>
          <p:cNvPicPr>
            <a:picLocks noChangeAspect="1" noChangeArrowheads="1"/>
          </p:cNvPicPr>
          <p:nvPr/>
        </p:nvPicPr>
        <p:blipFill>
          <a:blip r:embed="rId3" cstate="print"/>
          <a:srcRect/>
          <a:stretch>
            <a:fillRect/>
          </a:stretch>
        </p:blipFill>
        <p:spPr bwMode="auto">
          <a:xfrm>
            <a:off x="7308304" y="0"/>
            <a:ext cx="1408852" cy="1296144"/>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Mind Maps</a:t>
            </a:r>
            <a:endParaRPr lang="en-CA" dirty="0"/>
          </a:p>
        </p:txBody>
      </p:sp>
      <p:sp>
        <p:nvSpPr>
          <p:cNvPr id="3" name="Content Placeholder 2"/>
          <p:cNvSpPr>
            <a:spLocks noGrp="1"/>
          </p:cNvSpPr>
          <p:nvPr>
            <p:ph idx="1"/>
          </p:nvPr>
        </p:nvSpPr>
        <p:spPr/>
        <p:txBody>
          <a:bodyPr/>
          <a:lstStyle/>
          <a:p>
            <a:pPr>
              <a:buNone/>
            </a:pPr>
            <a:r>
              <a:rPr lang="en-CA" dirty="0" smtClean="0">
                <a:solidFill>
                  <a:srgbClr val="7030A0"/>
                </a:solidFill>
              </a:rPr>
              <a:t>	In your home groups, create </a:t>
            </a:r>
            <a:r>
              <a:rPr lang="en-CA" dirty="0" smtClean="0">
                <a:solidFill>
                  <a:srgbClr val="C00000"/>
                </a:solidFill>
              </a:rPr>
              <a:t>ONE</a:t>
            </a:r>
            <a:r>
              <a:rPr lang="en-CA" dirty="0" smtClean="0"/>
              <a:t> </a:t>
            </a:r>
            <a:r>
              <a:rPr lang="en-CA" dirty="0" smtClean="0">
                <a:solidFill>
                  <a:srgbClr val="7030A0"/>
                </a:solidFill>
              </a:rPr>
              <a:t>mind map using the following terms: </a:t>
            </a:r>
            <a:endParaRPr lang="en-CA" dirty="0" smtClean="0">
              <a:solidFill>
                <a:srgbClr val="7030A0"/>
              </a:solidFill>
            </a:endParaRPr>
          </a:p>
          <a:p>
            <a:pPr>
              <a:buNone/>
            </a:pPr>
            <a:endParaRPr lang="en-CA" dirty="0" smtClean="0"/>
          </a:p>
          <a:p>
            <a:pPr>
              <a:buNone/>
            </a:pPr>
            <a:r>
              <a:rPr lang="en-CA" dirty="0" smtClean="0"/>
              <a:t> 	solubility 		  solute                 saturated</a:t>
            </a:r>
          </a:p>
          <a:p>
            <a:pPr>
              <a:buNone/>
            </a:pPr>
            <a:r>
              <a:rPr lang="en-CA" dirty="0" smtClean="0"/>
              <a:t>	</a:t>
            </a:r>
            <a:r>
              <a:rPr lang="en-CA" dirty="0" smtClean="0"/>
              <a:t>solution	</a:t>
            </a:r>
            <a:r>
              <a:rPr lang="en-CA" dirty="0" smtClean="0"/>
              <a:t> </a:t>
            </a:r>
            <a:r>
              <a:rPr lang="en-CA" dirty="0" smtClean="0"/>
              <a:t>            unsaturated      supersaturated</a:t>
            </a:r>
          </a:p>
          <a:p>
            <a:pPr>
              <a:buNone/>
            </a:pPr>
            <a:r>
              <a:rPr lang="en-CA" dirty="0" smtClean="0"/>
              <a:t> </a:t>
            </a:r>
            <a:r>
              <a:rPr lang="en-CA" dirty="0" smtClean="0"/>
              <a:t>  heterogeneous       solvent</a:t>
            </a:r>
            <a:r>
              <a:rPr lang="en-CA" dirty="0" smtClean="0"/>
              <a:t> </a:t>
            </a:r>
            <a:r>
              <a:rPr lang="en-CA" dirty="0" smtClean="0"/>
              <a:t>              aqueous solution </a:t>
            </a:r>
          </a:p>
          <a:p>
            <a:pPr>
              <a:buNone/>
            </a:pPr>
            <a:r>
              <a:rPr lang="en-CA" dirty="0" smtClean="0"/>
              <a:t> </a:t>
            </a:r>
            <a:r>
              <a:rPr lang="en-CA" dirty="0" smtClean="0"/>
              <a:t>  homogeneous        precipitate         temperature</a:t>
            </a:r>
          </a:p>
          <a:p>
            <a:pPr>
              <a:buNone/>
            </a:pPr>
            <a:endParaRPr lang="en-CA" dirty="0" smtClean="0"/>
          </a:p>
          <a:p>
            <a:pPr>
              <a:buNone/>
            </a:pPr>
            <a:endParaRPr lang="en-CA" dirty="0"/>
          </a:p>
        </p:txBody>
      </p:sp>
      <p:pic>
        <p:nvPicPr>
          <p:cNvPr id="7171" name="Picture 3"/>
          <p:cNvPicPr>
            <a:picLocks noChangeAspect="1" noChangeArrowheads="1"/>
          </p:cNvPicPr>
          <p:nvPr/>
        </p:nvPicPr>
        <p:blipFill>
          <a:blip r:embed="rId2" cstate="print"/>
          <a:srcRect/>
          <a:stretch>
            <a:fillRect/>
          </a:stretch>
        </p:blipFill>
        <p:spPr bwMode="auto">
          <a:xfrm>
            <a:off x="4860032" y="260648"/>
            <a:ext cx="3168352" cy="1584176"/>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842</TotalTime>
  <Words>811</Words>
  <Application>Microsoft Office PowerPoint</Application>
  <PresentationFormat>On-screen Show (4:3)</PresentationFormat>
  <Paragraphs>99</Paragraphs>
  <Slides>15</Slides>
  <Notes>0</Notes>
  <HiddenSlides>0</HiddenSlides>
  <MMClips>0</MMClips>
  <ScaleCrop>false</ScaleCrop>
  <HeadingPairs>
    <vt:vector size="4" baseType="variant">
      <vt:variant>
        <vt:lpstr>Theme</vt:lpstr>
      </vt:variant>
      <vt:variant>
        <vt:i4>1</vt:i4>
      </vt:variant>
      <vt:variant>
        <vt:lpstr>Slide Titles</vt:lpstr>
      </vt:variant>
      <vt:variant>
        <vt:i4>15</vt:i4>
      </vt:variant>
    </vt:vector>
  </HeadingPairs>
  <TitlesOfParts>
    <vt:vector size="16" baseType="lpstr">
      <vt:lpstr>Flow</vt:lpstr>
      <vt:lpstr> </vt:lpstr>
      <vt:lpstr>Introduction</vt:lpstr>
      <vt:lpstr>Lesson Sequence</vt:lpstr>
      <vt:lpstr>Think-Pair-Share</vt:lpstr>
      <vt:lpstr>Where does it belong?</vt:lpstr>
      <vt:lpstr>Teacher Demonstration</vt:lpstr>
      <vt:lpstr>Lab Safety Review</vt:lpstr>
      <vt:lpstr>Jigsaw Lab Activity www.siraze.net</vt:lpstr>
      <vt:lpstr>Mind Maps</vt:lpstr>
      <vt:lpstr>Homework</vt:lpstr>
      <vt:lpstr>Student Difficulties</vt:lpstr>
      <vt:lpstr>Practical Applications &amp; Societal Implications  </vt:lpstr>
      <vt:lpstr>Expectations: </vt:lpstr>
      <vt:lpstr>Assessment </vt:lpstr>
      <vt:lpstr>Other Activities &amp; Labs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title>
  <dc:creator>501ST GENERAL</dc:creator>
  <cp:lastModifiedBy>501ST GENERAL</cp:lastModifiedBy>
  <cp:revision>157</cp:revision>
  <dcterms:created xsi:type="dcterms:W3CDTF">2011-07-17T17:28:06Z</dcterms:created>
  <dcterms:modified xsi:type="dcterms:W3CDTF">2011-07-18T07:30:58Z</dcterms:modified>
</cp:coreProperties>
</file>